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63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96D90F-20BA-60C6-62F6-5B5C6521DD4E}" name="Bookless, Sean" initials="SB" userId="S::Sean.Bookless@greatermanchester-ca.gov.uk::7b993043-3c0d-46a2-8757-3711b96b4808" providerId="AD"/>
  <p188:author id="{7895661F-06F8-182F-0F46-33B35D8ED14E}" name="Whitfield, Michelle" initials="MW" userId="S::Michelle.Whitfield@greatermanchester-ca.gov.uk::92851fe0-901f-46e6-96c6-9d078b71c60e" providerId="AD"/>
  <p188:author id="{79A2B039-92AE-CFCD-5B61-BB5C1B8BFA36}" name="Preston, Ellie" initials="EP" userId="S::Ellie.Preston@greatermanchester-ca.gov.uk::9d348593-61b0-4f94-b750-1fd793c81d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C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6BCF-340B-9994-5035-6C8B11E9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14BE5-2612-F504-6937-F4DA35836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00B15-F1D1-11CA-8AB7-D71F5CB1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D3E52-01E8-837D-B005-B0849D50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F882C-4E38-686B-4D36-CF3F65E5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FC17-6D99-7586-2DC4-05E009EA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15DB3-C9C8-67FE-CB4E-9E85F71FA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FD5E-77B2-C227-D07D-CD3B7CF6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0313-C570-CEA8-3BE2-58AF55BA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1DA6-667A-DDA3-AABC-9FA202E4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1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29DFD-13AB-26D5-B547-D2AD115DD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9246C-D7E2-F2B2-2848-8F6042CBA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AB4E-E88F-2B43-88F3-E501F9D9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EA28-4D64-7490-A1C7-5DACFAB6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42AA4-9D02-3187-78CF-C3F6ED73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24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FB69-AFDB-9EF5-950C-29B2D5B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A2CA-9D12-B779-4BD2-EA5B0642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B661-473D-A117-4A86-2D22B12D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10A0-2052-81BB-0CAE-128A07C8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5756-3FB7-C2D4-02E7-2F88E139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AE7B-D89A-6B86-6BEB-36AA78A7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FC7EE-021B-0537-B529-A3A81035E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8D897-86F7-A6A2-AAF8-0DB136EE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83153-84D6-7584-BF9C-228C4199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CD04-54AF-6FDD-7960-3703DC19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66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D7EA-2156-E99D-FB38-C2F454DC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B2F1-DE7E-F471-739F-4EFF1EABE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6CB05-7A20-2499-DC02-D6EBC8B78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23E93-95BF-4C33-A310-681B55BD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7C7DA-AB74-EADE-7F55-1761B89E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75519-2ED5-7F71-7800-36F779E8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B4A5-9388-BA21-1656-CDE1AF8F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CF01-46A6-E34B-1CBF-1163E29DD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E75F9-DED8-45F0-8354-94BA7C943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B292F-4D02-BCEF-8ED2-14B80AD03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906BE-1905-A022-AB3C-32A24F582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3F74C-1968-7A6C-98B8-7D3C1134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078DB-C8F3-00B8-D344-7E3E5452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22551-1C51-5EDB-FAD2-966F0007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48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92CE-DC1C-56FC-4AB3-85FEEE43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1E63E-CC8B-86C3-88E0-7843FEE1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BDE6B-2CAC-D1F3-86BF-48D8E420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6DC0-7D37-D1AE-F412-3A4F72E8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3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C4C0E-544C-BFFA-6D18-FF674F93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47A91-42DD-75C2-EC4A-507DD63B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C41F9-4C25-A553-9502-6190A7F4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52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53B9-FC71-BF2A-73CC-0B7931A5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1E07-F50C-4FF7-FC5C-0C424389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B87BE-FC0D-3C03-F48F-16A319A23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ADC22-3A7C-3662-B35C-41D31A93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0E43F-ADF4-3BF2-FB9B-4E6E21AE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0B28D-C0D9-93D5-7448-54687E34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4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4862-B638-F859-88B1-B3DB008D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1ABE0-0630-29CC-B201-669275672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DC950-29EE-9659-B5F2-077210A06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37B7E-552A-6EF6-9F53-1039B956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CA403-0918-4E29-7F8B-48C5A429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7A47F-640E-6A2E-3B4B-BC57643B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09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38F83-775F-84A6-9E78-7B6BFD58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90DE-1A24-CD95-C23E-EE2A3A78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E9A7-8B35-B87D-E98B-FC44BB573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BCABF-29BC-4FE5-938C-02C376AF15A3}" type="datetimeFigureOut">
              <a:rPr lang="en-GB" smtClean="0"/>
              <a:t>28/11/2024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B55EE-1675-3A2D-81B7-60688E5BB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4F44-F48D-7C64-BC6F-E4405A3A9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3A537-D337-43A8-8CCF-5C2702198A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mconsult.org/waste-disposal/repair-week-2025-take-part/start_preview?token=9923b2508ceaaf58b5971de6d3a1651e2cdb73df" TargetMode="External"/><Relationship Id="rId2" Type="http://schemas.openxmlformats.org/officeDocument/2006/relationships/hyperlink" Target="https://recycleforgreatermanchester.com/repair-direc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cycleforgreatermanchester.com/repair-director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mconsult.org/waste-disposal/repair-week-2025-take-part/start_preview?token=9923b2508ceaaf58b5971de6d3a1651e2cdb73df" TargetMode="External"/><Relationship Id="rId2" Type="http://schemas.openxmlformats.org/officeDocument/2006/relationships/hyperlink" Target="https://recycleforgreatermanchester.com/repair-direc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mmer and paintbrush with a person in the background&#10;&#10;Description automatically generated">
            <a:extLst>
              <a:ext uri="{FF2B5EF4-FFF2-40B4-BE49-F238E27FC236}">
                <a16:creationId xmlns:a16="http://schemas.microsoft.com/office/drawing/2014/main" id="{9D9D4910-D20C-8B41-C6AF-7F4317AD3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6" y="1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BB5989-7CD8-55D7-0482-A47C6B5765E4}"/>
              </a:ext>
            </a:extLst>
          </p:cNvPr>
          <p:cNvSpPr txBox="1"/>
          <p:nvPr/>
        </p:nvSpPr>
        <p:spPr>
          <a:xfrm>
            <a:off x="7264401" y="1097344"/>
            <a:ext cx="478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3</a:t>
            </a:r>
            <a:r>
              <a:rPr lang="en-GB" sz="4000" b="1" baseline="30000" dirty="0">
                <a:solidFill>
                  <a:schemeClr val="accent1"/>
                </a:solidFill>
              </a:rPr>
              <a:t>rd</a:t>
            </a:r>
            <a:r>
              <a:rPr lang="en-GB" sz="4000" b="1" dirty="0">
                <a:solidFill>
                  <a:schemeClr val="accent1"/>
                </a:solidFill>
              </a:rPr>
              <a:t> – 9</a:t>
            </a:r>
            <a:r>
              <a:rPr lang="en-GB" sz="4000" b="1" baseline="30000" dirty="0">
                <a:solidFill>
                  <a:schemeClr val="accent1"/>
                </a:solidFill>
              </a:rPr>
              <a:t>th</a:t>
            </a:r>
            <a:r>
              <a:rPr lang="en-GB" sz="4000" b="1" dirty="0">
                <a:solidFill>
                  <a:schemeClr val="accent1"/>
                </a:solidFill>
              </a:rPr>
              <a:t> 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42342-B952-5BF6-74AD-943CA6C19164}"/>
              </a:ext>
            </a:extLst>
          </p:cNvPr>
          <p:cNvSpPr txBox="1"/>
          <p:nvPr/>
        </p:nvSpPr>
        <p:spPr>
          <a:xfrm>
            <a:off x="7264401" y="2169175"/>
            <a:ext cx="44627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 week-long celebration of community repair.</a:t>
            </a:r>
          </a:p>
          <a:p>
            <a:endParaRPr lang="en-GB" sz="3200" dirty="0">
              <a:solidFill>
                <a:schemeClr val="accent1"/>
              </a:solidFill>
            </a:endParaRPr>
          </a:p>
          <a:p>
            <a:r>
              <a:rPr lang="en-GB" sz="3200" dirty="0">
                <a:solidFill>
                  <a:schemeClr val="accent1"/>
                </a:solidFill>
              </a:rPr>
              <a:t>Supporting </a:t>
            </a:r>
            <a:r>
              <a:rPr lang="en-GB" sz="3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residents to find local repairers and </a:t>
            </a:r>
            <a:r>
              <a:rPr lang="en-GB" sz="32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inspiring </a:t>
            </a:r>
            <a:r>
              <a:rPr lang="en-GB" sz="3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 to </a:t>
            </a:r>
            <a:r>
              <a:rPr lang="en-GB" sz="32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 instead of throwing away</a:t>
            </a:r>
            <a:r>
              <a:rPr lang="en-GB" sz="3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sz="24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542ACA-1647-E801-E382-886E890DF25D}"/>
              </a:ext>
            </a:extLst>
          </p:cNvPr>
          <p:cNvSpPr/>
          <p:nvPr/>
        </p:nvSpPr>
        <p:spPr>
          <a:xfrm>
            <a:off x="5845628" y="0"/>
            <a:ext cx="63463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E42B332-C5C8-F658-7295-C71E8C39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13399"/>
            <a:ext cx="959428" cy="6241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B6E9F9-CEC7-7F94-AD3D-FF22A705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83692"/>
            <a:ext cx="4958442" cy="5002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We need to rethink our consumption habits and make a more resource efficient circular economy. 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Making things generates planet harming emissions that impact our air, water and health. And depletes valuable resources like copper, lithium and cobalt which we’re running out of.</a:t>
            </a:r>
          </a:p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Reducing the amount of stuff we buy decreases harmful emissions, minimises waste, and protects resources.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D8C32D-54AA-D37D-6230-EE61822E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215042"/>
            <a:ext cx="4887686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Recycling is good…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9A27B30-DDB6-ECD9-B7B9-7BF63F376CE3}"/>
              </a:ext>
            </a:extLst>
          </p:cNvPr>
          <p:cNvSpPr txBox="1">
            <a:spLocks/>
          </p:cNvSpPr>
          <p:nvPr/>
        </p:nvSpPr>
        <p:spPr>
          <a:xfrm>
            <a:off x="5845628" y="258129"/>
            <a:ext cx="516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37CA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but we can do more</a:t>
            </a:r>
            <a:endParaRPr lang="en-GB" sz="4000" b="1" dirty="0">
              <a:solidFill>
                <a:srgbClr val="037CA0"/>
              </a:solidFill>
              <a:latin typeface="+mn-lt"/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8B6A0F1-9360-6AB4-3A4C-F79B49F7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05235"/>
            <a:ext cx="959428" cy="62419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D7F842-FAF0-6FFD-0BFE-E8B3E8FAE72D}"/>
              </a:ext>
            </a:extLst>
          </p:cNvPr>
          <p:cNvCxnSpPr>
            <a:cxnSpLocks/>
          </p:cNvCxnSpPr>
          <p:nvPr/>
        </p:nvCxnSpPr>
        <p:spPr>
          <a:xfrm flipV="1">
            <a:off x="609600" y="1258060"/>
            <a:ext cx="5236028" cy="5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17594E-829C-DC32-D4B2-0226E933A5F1}"/>
              </a:ext>
            </a:extLst>
          </p:cNvPr>
          <p:cNvCxnSpPr>
            <a:cxnSpLocks/>
          </p:cNvCxnSpPr>
          <p:nvPr/>
        </p:nvCxnSpPr>
        <p:spPr>
          <a:xfrm>
            <a:off x="5845628" y="1258060"/>
            <a:ext cx="5834743" cy="5166"/>
          </a:xfrm>
          <a:prstGeom prst="line">
            <a:avLst/>
          </a:prstGeom>
          <a:ln>
            <a:solidFill>
              <a:srgbClr val="03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39DA73E8-C4B2-0819-4F5B-60FA327E37D9}"/>
              </a:ext>
            </a:extLst>
          </p:cNvPr>
          <p:cNvSpPr txBox="1">
            <a:spLocks/>
          </p:cNvSpPr>
          <p:nvPr/>
        </p:nvSpPr>
        <p:spPr>
          <a:xfrm>
            <a:off x="6428014" y="1591856"/>
            <a:ext cx="5181600" cy="491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37CA0"/>
                </a:solidFill>
              </a:rPr>
              <a:t>Repairing our things helps them last longer and reduces the need to buy new stuff.</a:t>
            </a:r>
            <a:br>
              <a:rPr lang="en-GB" sz="2400" dirty="0">
                <a:solidFill>
                  <a:srgbClr val="037CA0"/>
                </a:solidFill>
              </a:rPr>
            </a:br>
            <a:endParaRPr lang="en-GB" sz="2400" dirty="0">
              <a:solidFill>
                <a:srgbClr val="037CA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37CA0"/>
                </a:solidFill>
              </a:rPr>
              <a:t>Repair helps to take a step towards a more circular economy which is critical to meet our climate change targets.</a:t>
            </a:r>
            <a:br>
              <a:rPr lang="en-GB" sz="2400" dirty="0">
                <a:solidFill>
                  <a:srgbClr val="037CA0"/>
                </a:solidFill>
              </a:rPr>
            </a:br>
            <a:endParaRPr lang="en-GB" sz="2400" dirty="0">
              <a:solidFill>
                <a:srgbClr val="037CA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37CA0"/>
                </a:solidFill>
              </a:rPr>
              <a:t>Repair also provides opportunities for new skills and training, essential for closing the green skills gap and changing behaviour.</a:t>
            </a:r>
          </a:p>
        </p:txBody>
      </p:sp>
    </p:spTree>
    <p:extLst>
      <p:ext uri="{BB962C8B-B14F-4D97-AF65-F5344CB8AC3E}">
        <p14:creationId xmlns:p14="http://schemas.microsoft.com/office/powerpoint/2010/main" val="86029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DDD385-45D5-B449-15C9-7BA7ABCBD688}"/>
              </a:ext>
            </a:extLst>
          </p:cNvPr>
          <p:cNvSpPr/>
          <p:nvPr/>
        </p:nvSpPr>
        <p:spPr>
          <a:xfrm>
            <a:off x="-2520" y="0"/>
            <a:ext cx="633474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0680C-11A9-E886-D786-532FCC2B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799" y="745886"/>
            <a:ext cx="5125572" cy="736910"/>
          </a:xfrm>
        </p:spPr>
        <p:txBody>
          <a:bodyPr anchor="b">
            <a:no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Building 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communities</a:t>
            </a:r>
            <a:endParaRPr lang="en-GB" sz="2800" dirty="0">
              <a:latin typeface="+mn-lt"/>
            </a:endParaRPr>
          </a:p>
        </p:txBody>
      </p:sp>
      <p:pic>
        <p:nvPicPr>
          <p:cNvPr id="11" name="Picture 10" descr="A person holding a lamp and a backpack&#10;&#10;Description automatically generated">
            <a:extLst>
              <a:ext uri="{FF2B5EF4-FFF2-40B4-BE49-F238E27FC236}">
                <a16:creationId xmlns:a16="http://schemas.microsoft.com/office/drawing/2014/main" id="{187E146A-4B15-CFBD-2F12-4A3EE66E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1549" b="1"/>
          <a:stretch/>
        </p:blipFill>
        <p:spPr>
          <a:xfrm>
            <a:off x="88566" y="93804"/>
            <a:ext cx="3003123" cy="3892380"/>
          </a:xfrm>
          <a:prstGeom prst="rect">
            <a:avLst/>
          </a:prstGeom>
        </p:spPr>
      </p:pic>
      <p:pic>
        <p:nvPicPr>
          <p:cNvPr id="5" name="Content Placeholder 4" descr="Men working on a table&#10;&#10;Description automatically generated">
            <a:extLst>
              <a:ext uri="{FF2B5EF4-FFF2-40B4-BE49-F238E27FC236}">
                <a16:creationId xmlns:a16="http://schemas.microsoft.com/office/drawing/2014/main" id="{528751BE-F864-3CE8-E781-F690F5F2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" r="3" b="3"/>
          <a:stretch/>
        </p:blipFill>
        <p:spPr>
          <a:xfrm>
            <a:off x="3180256" y="89829"/>
            <a:ext cx="3016307" cy="2785935"/>
          </a:xfrm>
          <a:prstGeom prst="rect">
            <a:avLst/>
          </a:prstGeom>
        </p:spPr>
      </p:pic>
      <p:pic>
        <p:nvPicPr>
          <p:cNvPr id="9" name="Picture 8" descr="A group of people in yellow vests&#10;&#10;Description automatically generated">
            <a:extLst>
              <a:ext uri="{FF2B5EF4-FFF2-40B4-BE49-F238E27FC236}">
                <a16:creationId xmlns:a16="http://schemas.microsoft.com/office/drawing/2014/main" id="{2348F215-DB3B-5C8D-38D5-815A0369A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r="4803"/>
          <a:stretch/>
        </p:blipFill>
        <p:spPr>
          <a:xfrm>
            <a:off x="132850" y="4079988"/>
            <a:ext cx="2958839" cy="2737048"/>
          </a:xfrm>
          <a:prstGeom prst="rect">
            <a:avLst/>
          </a:prstGeom>
        </p:spPr>
      </p:pic>
      <p:pic>
        <p:nvPicPr>
          <p:cNvPr id="7" name="Picture 6" descr="A person sewing a piece of clothing&#10;&#10;Description automatically generated">
            <a:extLst>
              <a:ext uri="{FF2B5EF4-FFF2-40B4-BE49-F238E27FC236}">
                <a16:creationId xmlns:a16="http://schemas.microsoft.com/office/drawing/2014/main" id="{C7A7772E-DF08-599D-C848-34FE2D21A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5535" b="2553"/>
          <a:stretch/>
        </p:blipFill>
        <p:spPr>
          <a:xfrm>
            <a:off x="3189191" y="2967352"/>
            <a:ext cx="3016307" cy="3800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00B0A-C81D-8041-0F10-8846C46A5E2B}"/>
              </a:ext>
            </a:extLst>
          </p:cNvPr>
          <p:cNvSpPr txBox="1"/>
          <p:nvPr/>
        </p:nvSpPr>
        <p:spPr>
          <a:xfrm>
            <a:off x="6696144" y="1498289"/>
            <a:ext cx="5361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Repair isn’t just about fixing.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It creates connections and promotes support in local communities. 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We promoted 18 events in 2024 and</a:t>
            </a:r>
          </a:p>
          <a:p>
            <a:r>
              <a:rPr lang="en-GB" sz="2400" dirty="0">
                <a:solidFill>
                  <a:srgbClr val="FFFFFF"/>
                </a:solidFill>
              </a:rPr>
              <a:t>feedback showed the value hosts and attendees got from connecting with their local community at events.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Sharing knowledge and skills improves community cohesion. Repair Week 2025 will focus on amplifying these community connections.</a:t>
            </a:r>
          </a:p>
          <a:p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E524BB0-D17C-D039-D5CB-2890A9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13399"/>
            <a:ext cx="959428" cy="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208BC1-ABE2-2A80-8349-471B94678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632"/>
              </p:ext>
            </p:extLst>
          </p:nvPr>
        </p:nvGraphicFramePr>
        <p:xfrm>
          <a:off x="6498310" y="1214722"/>
          <a:ext cx="5357348" cy="528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597">
                  <a:extLst>
                    <a:ext uri="{9D8B030D-6E8A-4147-A177-3AD203B41FA5}">
                      <a16:colId xmlns:a16="http://schemas.microsoft.com/office/drawing/2014/main" val="1861381316"/>
                    </a:ext>
                  </a:extLst>
                </a:gridCol>
                <a:gridCol w="2937751">
                  <a:extLst>
                    <a:ext uri="{9D8B030D-6E8A-4147-A177-3AD203B41FA5}">
                      <a16:colId xmlns:a16="http://schemas.microsoft.com/office/drawing/2014/main" val="2780293327"/>
                    </a:ext>
                  </a:extLst>
                </a:gridCol>
              </a:tblGrid>
              <a:tr h="73060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37CA0"/>
                          </a:solidFill>
                        </a:rPr>
                        <a:t>Event host benefits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37CA0"/>
                          </a:solidFill>
                        </a:rPr>
                        <a:t>Attendee/resident benefits 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03705"/>
                  </a:ext>
                </a:extLst>
              </a:tr>
              <a:tr h="1080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Meet new customers-2024 campaign reached 165,727 people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Find local repairers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65888"/>
                  </a:ext>
                </a:extLst>
              </a:tr>
              <a:tr h="820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Be part of a local and national campaign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Save money by repairing instead of replacing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700980"/>
                  </a:ext>
                </a:extLst>
              </a:tr>
              <a:tr h="80315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Free advertising of event listings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Connect with local groups and neighbours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34081"/>
                  </a:ext>
                </a:extLst>
              </a:tr>
              <a:tr h="987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Free listing on R4GM’s Repair Directory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Quick fixes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75653"/>
                  </a:ext>
                </a:extLst>
              </a:tr>
              <a:tr h="7561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Network with other repairers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Learn new skills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4742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6B37C8-AF18-DE4E-1BB2-F3EECD568D9E}"/>
              </a:ext>
            </a:extLst>
          </p:cNvPr>
          <p:cNvCxnSpPr>
            <a:cxnSpLocks/>
          </p:cNvCxnSpPr>
          <p:nvPr/>
        </p:nvCxnSpPr>
        <p:spPr>
          <a:xfrm>
            <a:off x="8935252" y="1017365"/>
            <a:ext cx="0" cy="1049142"/>
          </a:xfrm>
          <a:prstGeom prst="line">
            <a:avLst/>
          </a:prstGeom>
          <a:ln>
            <a:solidFill>
              <a:srgbClr val="03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47AC9C-9F28-AF90-0EB8-461E0F437B3A}"/>
              </a:ext>
            </a:extLst>
          </p:cNvPr>
          <p:cNvSpPr txBox="1"/>
          <p:nvPr/>
        </p:nvSpPr>
        <p:spPr>
          <a:xfrm>
            <a:off x="506185" y="2708688"/>
            <a:ext cx="51875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Celebrate repair organisations in our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Encourage residents to try repair to learn 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Demonstrate the crucial role repair plays in the circular economy by making things last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Expand Repair Week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Grow the </a:t>
            </a:r>
            <a:r>
              <a:rPr lang="en-GB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repair directory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Support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27BFE-80DA-D6C1-346F-27482DB6139E}"/>
              </a:ext>
            </a:extLst>
          </p:cNvPr>
          <p:cNvSpPr txBox="1"/>
          <p:nvPr/>
        </p:nvSpPr>
        <p:spPr>
          <a:xfrm>
            <a:off x="492631" y="1383125"/>
            <a:ext cx="4993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We’re asking repair groups and businesses to </a:t>
            </a:r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host events </a:t>
            </a:r>
            <a:r>
              <a:rPr lang="en-GB" sz="2400" dirty="0">
                <a:solidFill>
                  <a:schemeClr val="bg1"/>
                </a:solidFill>
              </a:rPr>
              <a:t>which we’ll promote to residents to: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B6E0ED3-B886-8A09-49B7-627B5381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42" y="18662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Repair Week 2025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B1333F-646A-A5D9-DB69-ED57C55DFF9E}"/>
              </a:ext>
            </a:extLst>
          </p:cNvPr>
          <p:cNvCxnSpPr>
            <a:cxnSpLocks/>
          </p:cNvCxnSpPr>
          <p:nvPr/>
        </p:nvCxnSpPr>
        <p:spPr>
          <a:xfrm>
            <a:off x="5976256" y="1512189"/>
            <a:ext cx="0" cy="4386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D7D2017D-2D84-5479-E5AB-697667F87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13399"/>
            <a:ext cx="959428" cy="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1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EB9B86-E448-EFDC-65DC-011141B31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35" t="20633" r="7254"/>
          <a:stretch/>
        </p:blipFill>
        <p:spPr>
          <a:xfrm>
            <a:off x="6234803" y="1573530"/>
            <a:ext cx="5334000" cy="489258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FBAD6-9DEC-8FED-9143-7593A9BAB6EE}"/>
              </a:ext>
            </a:extLst>
          </p:cNvPr>
          <p:cNvSpPr txBox="1"/>
          <p:nvPr/>
        </p:nvSpPr>
        <p:spPr>
          <a:xfrm>
            <a:off x="365760" y="1525327"/>
            <a:ext cx="5330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To make it easy for residents to find and use repair services we created a local repair directory. This sits on the </a:t>
            </a:r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R4GM website </a:t>
            </a:r>
            <a:r>
              <a:rPr lang="en-GB" sz="2400" dirty="0">
                <a:solidFill>
                  <a:schemeClr val="bg1"/>
                </a:solidFill>
              </a:rPr>
              <a:t>and is available all year round.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Any community group, business or training provider who repairs can be listed for free.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BD36C2-9078-915E-BBDA-47ACE3C05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941" y="4589322"/>
            <a:ext cx="2787688" cy="1876791"/>
          </a:xfrm>
          <a:prstGeom prst="rect">
            <a:avLst/>
          </a:prstGeom>
          <a:ln w="28575">
            <a:solidFill>
              <a:srgbClr val="037CA0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78D5A4-1470-6372-49F6-84BFCFC299BD}"/>
              </a:ext>
            </a:extLst>
          </p:cNvPr>
          <p:cNvCxnSpPr>
            <a:cxnSpLocks/>
          </p:cNvCxnSpPr>
          <p:nvPr/>
        </p:nvCxnSpPr>
        <p:spPr>
          <a:xfrm flipV="1">
            <a:off x="5782290" y="4942114"/>
            <a:ext cx="597083" cy="1512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7FB7E1-BE5D-245C-E598-9066B79B3A2E}"/>
              </a:ext>
            </a:extLst>
          </p:cNvPr>
          <p:cNvSpPr txBox="1"/>
          <p:nvPr/>
        </p:nvSpPr>
        <p:spPr>
          <a:xfrm>
            <a:off x="365760" y="468087"/>
            <a:ext cx="1155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Greater Manchester Repair Directory 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BC7AE81-3F62-B9A8-9510-4C2DEBB73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13399"/>
            <a:ext cx="959428" cy="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046E5F7-91B6-FB16-CF48-91ECB2362AB3}"/>
              </a:ext>
            </a:extLst>
          </p:cNvPr>
          <p:cNvSpPr/>
          <p:nvPr/>
        </p:nvSpPr>
        <p:spPr>
          <a:xfrm>
            <a:off x="0" y="0"/>
            <a:ext cx="12192000" cy="197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B393F-5C9F-28EF-BF48-22072524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36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Repair Week 2025 timeline (R4GM)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C000A6E-823C-B1A7-ED33-64F77FD599C2}"/>
              </a:ext>
            </a:extLst>
          </p:cNvPr>
          <p:cNvSpPr/>
          <p:nvPr/>
        </p:nvSpPr>
        <p:spPr>
          <a:xfrm>
            <a:off x="398145" y="3540964"/>
            <a:ext cx="11395710" cy="5372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EBACF-AD12-76D9-3985-D75B33351508}"/>
              </a:ext>
            </a:extLst>
          </p:cNvPr>
          <p:cNvSpPr txBox="1"/>
          <p:nvPr/>
        </p:nvSpPr>
        <p:spPr>
          <a:xfrm>
            <a:off x="838200" y="3177927"/>
            <a:ext cx="1605916" cy="34163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December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Launch event sign up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Reach out to community groups and business to host events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827E53-2C9A-3F39-18BF-CDF43736901E}"/>
              </a:ext>
            </a:extLst>
          </p:cNvPr>
          <p:cNvSpPr txBox="1"/>
          <p:nvPr/>
        </p:nvSpPr>
        <p:spPr>
          <a:xfrm>
            <a:off x="3809681" y="3177927"/>
            <a:ext cx="1605916" cy="34163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January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Final push for sign up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Paid advertising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Sign up closes 31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Jan 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7F6901-CEA5-A509-D5F5-03722E871427}"/>
              </a:ext>
            </a:extLst>
          </p:cNvPr>
          <p:cNvSpPr txBox="1"/>
          <p:nvPr/>
        </p:nvSpPr>
        <p:spPr>
          <a:xfrm>
            <a:off x="9602003" y="3142685"/>
            <a:ext cx="1617347" cy="34163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March 3</a:t>
            </a:r>
            <a:r>
              <a:rPr lang="en-GB" b="1" baseline="30000" dirty="0">
                <a:solidFill>
                  <a:schemeClr val="bg1"/>
                </a:solidFill>
              </a:rPr>
              <a:t>rd</a:t>
            </a:r>
            <a:r>
              <a:rPr lang="en-GB" b="1" dirty="0">
                <a:solidFill>
                  <a:schemeClr val="bg1"/>
                </a:solidFill>
              </a:rPr>
              <a:t> -9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</a:p>
          <a:p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Repair Week 2025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Promotion of events via socials, press release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D8B88B-3D87-28FB-6CA4-EB975CDC8B17}"/>
              </a:ext>
            </a:extLst>
          </p:cNvPr>
          <p:cNvSpPr txBox="1"/>
          <p:nvPr/>
        </p:nvSpPr>
        <p:spPr>
          <a:xfrm>
            <a:off x="6705842" y="3142685"/>
            <a:ext cx="1605916" cy="34163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February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Promote events to residents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Event webpage live, social media and paid adverts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FD466-2BA5-C45E-D67B-1901182C53E8}"/>
              </a:ext>
            </a:extLst>
          </p:cNvPr>
          <p:cNvSpPr txBox="1"/>
          <p:nvPr/>
        </p:nvSpPr>
        <p:spPr>
          <a:xfrm>
            <a:off x="1389296" y="3624903"/>
            <a:ext cx="5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🔧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932E6-2D61-88FA-9F4D-44592AE30716}"/>
              </a:ext>
            </a:extLst>
          </p:cNvPr>
          <p:cNvSpPr txBox="1"/>
          <p:nvPr/>
        </p:nvSpPr>
        <p:spPr>
          <a:xfrm>
            <a:off x="4360777" y="3624903"/>
            <a:ext cx="5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478E9-D8D3-1B37-733C-BD71AA37CF91}"/>
              </a:ext>
            </a:extLst>
          </p:cNvPr>
          <p:cNvSpPr txBox="1"/>
          <p:nvPr/>
        </p:nvSpPr>
        <p:spPr>
          <a:xfrm>
            <a:off x="7244798" y="3624903"/>
            <a:ext cx="5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🔧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71F768-9E22-3E2D-D681-B7E4281CD613}"/>
              </a:ext>
            </a:extLst>
          </p:cNvPr>
          <p:cNvSpPr txBox="1"/>
          <p:nvPr/>
        </p:nvSpPr>
        <p:spPr>
          <a:xfrm>
            <a:off x="10158814" y="3637397"/>
            <a:ext cx="5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🔧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D7F29B-BA75-48DB-E053-E2F4BACAA472}"/>
              </a:ext>
            </a:extLst>
          </p:cNvPr>
          <p:cNvSpPr txBox="1"/>
          <p:nvPr/>
        </p:nvSpPr>
        <p:spPr>
          <a:xfrm>
            <a:off x="838200" y="300810"/>
            <a:ext cx="1107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2020</a:t>
            </a:r>
            <a:r>
              <a:rPr lang="en-GB" dirty="0">
                <a:solidFill>
                  <a:schemeClr val="accent1"/>
                </a:solidFill>
              </a:rPr>
              <a:t> - campaign started by ReLondon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2024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- R4GM became an official partner, bringing Repair Week to Greater Manchester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2025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- Durham, Cardiff, Merseyside, Belfast join as official partners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E9F7273-D9DF-AFE4-EB84-D02B57E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05235"/>
            <a:ext cx="959428" cy="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D123E-3E8F-3A99-D0FA-A8DC09DC393F}"/>
              </a:ext>
            </a:extLst>
          </p:cNvPr>
          <p:cNvSpPr/>
          <p:nvPr/>
        </p:nvSpPr>
        <p:spPr>
          <a:xfrm>
            <a:off x="0" y="0"/>
            <a:ext cx="6095996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9E7C1-C049-8B76-B42F-19196BCB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42" y="18662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 part of Repair Week</a:t>
            </a:r>
            <a:endParaRPr lang="en-GB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0A9B-916B-9626-BC16-25E75C92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64" y="1698814"/>
            <a:ext cx="4932268" cy="3994415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Share the campaign with local groups and businesses</a:t>
            </a:r>
          </a:p>
          <a:p>
            <a:r>
              <a:rPr lang="en-GB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Promote local repairers and events</a:t>
            </a:r>
          </a:p>
          <a:p>
            <a:r>
              <a:rPr lang="en-GB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 residents to the </a:t>
            </a:r>
            <a:r>
              <a:rPr lang="en-GB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repair directory</a:t>
            </a:r>
            <a:endParaRPr lang="en-GB" sz="24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Host an </a:t>
            </a:r>
            <a:r>
              <a:rPr lang="en-GB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 person or online repair event</a:t>
            </a:r>
            <a:endParaRPr lang="en-GB" sz="24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Highlight the importance of repair for making our stuff last longer and protecting our planet</a:t>
            </a:r>
            <a:endParaRPr lang="en-GB" sz="24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54816A-0849-E21A-009A-912AAE99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8720E-213C-32E3-65A3-A5A8B9ACCA91}"/>
              </a:ext>
            </a:extLst>
          </p:cNvPr>
          <p:cNvSpPr txBox="1"/>
          <p:nvPr/>
        </p:nvSpPr>
        <p:spPr>
          <a:xfrm>
            <a:off x="390533" y="5888504"/>
            <a:ext cx="529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For questions and support requests please contact: </a:t>
            </a:r>
            <a:r>
              <a:rPr lang="en-GB" b="1" dirty="0">
                <a:solidFill>
                  <a:schemeClr val="accent1"/>
                </a:solidFill>
              </a:rPr>
              <a:t>ellie.preston@greatermanchester-ca.gov.uk</a:t>
            </a:r>
          </a:p>
        </p:txBody>
      </p:sp>
      <p:pic>
        <p:nvPicPr>
          <p:cNvPr id="9" name="Picture 8" descr="A person holding a coat&#10;&#10;Description automatically generated">
            <a:extLst>
              <a:ext uri="{FF2B5EF4-FFF2-40B4-BE49-F238E27FC236}">
                <a16:creationId xmlns:a16="http://schemas.microsoft.com/office/drawing/2014/main" id="{D4824C6D-B22F-662F-9AB3-7475CDCE6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3329"/>
          <a:stretch/>
        </p:blipFill>
        <p:spPr>
          <a:xfrm>
            <a:off x="6245583" y="218030"/>
            <a:ext cx="5796830" cy="6316805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6AD8CA5-00E0-002E-79C3-14401BEC7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99" y="313399"/>
            <a:ext cx="959428" cy="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564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PowerPoint Presentation</vt:lpstr>
      <vt:lpstr>Recycling is good…</vt:lpstr>
      <vt:lpstr>Building  communities</vt:lpstr>
      <vt:lpstr>Repair Week 2025</vt:lpstr>
      <vt:lpstr>PowerPoint Presentation</vt:lpstr>
      <vt:lpstr>Repair Week 2025 timeline (R4GM)</vt:lpstr>
      <vt:lpstr>Be part of Repair Week</vt:lpstr>
    </vt:vector>
  </TitlesOfParts>
  <Company>Greater Manchester Combined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Preston, Ellie</dc:creator>
  <cp:lastModifiedBy>Preston, Ellie</cp:lastModifiedBy>
  <cp:revision>36</cp:revision>
  <dcterms:created xsi:type="dcterms:W3CDTF">2024-08-27T12:59:25Z</dcterms:created>
  <dcterms:modified xsi:type="dcterms:W3CDTF">2024-11-28T09:59:28Z</dcterms:modified>
</cp:coreProperties>
</file>