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1" r:id="rId3"/>
    <p:sldId id="262" r:id="rId4"/>
    <p:sldId id="263" r:id="rId5"/>
    <p:sldId id="264" r:id="rId6"/>
    <p:sldId id="266" r:id="rId7"/>
    <p:sldId id="265" r:id="rId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76197" autoAdjust="0"/>
  </p:normalViewPr>
  <p:slideViewPr>
    <p:cSldViewPr snapToGrid="0">
      <p:cViewPr varScale="1">
        <p:scale>
          <a:sx n="41" d="100"/>
          <a:sy n="41" d="100"/>
        </p:scale>
        <p:origin x="48" y="510"/>
      </p:cViewPr>
      <p:guideLst/>
    </p:cSldViewPr>
  </p:slideViewPr>
  <p:notesTextViewPr>
    <p:cViewPr>
      <p:scale>
        <a:sx n="1" d="1"/>
        <a:sy n="1" d="1"/>
      </p:scale>
      <p:origin x="0" y="0"/>
    </p:cViewPr>
  </p:notesTextViewPr>
  <p:notesViewPr>
    <p:cSldViewPr snapToGrid="0">
      <p:cViewPr varScale="1">
        <p:scale>
          <a:sx n="70" d="100"/>
          <a:sy n="70" d="100"/>
        </p:scale>
        <p:origin x="324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E322354-EBCA-44D1-94A1-27A600B5493A}" type="datetimeFigureOut">
              <a:rPr lang="en-GB" smtClean="0"/>
              <a:t>24/07/2018</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BEE25B5-094D-4E5F-9ECF-71200E37E729}" type="slidenum">
              <a:rPr lang="en-GB" smtClean="0"/>
              <a:t>‹#›</a:t>
            </a:fld>
            <a:endParaRPr lang="en-GB"/>
          </a:p>
        </p:txBody>
      </p:sp>
    </p:spTree>
    <p:extLst>
      <p:ext uri="{BB962C8B-B14F-4D97-AF65-F5344CB8AC3E}">
        <p14:creationId xmlns:p14="http://schemas.microsoft.com/office/powerpoint/2010/main" val="1472198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BEE25B5-094D-4E5F-9ECF-71200E37E729}" type="slidenum">
              <a:rPr lang="en-GB" smtClean="0"/>
              <a:t>1</a:t>
            </a:fld>
            <a:endParaRPr lang="en-GB"/>
          </a:p>
        </p:txBody>
      </p:sp>
    </p:spTree>
    <p:extLst>
      <p:ext uri="{BB962C8B-B14F-4D97-AF65-F5344CB8AC3E}">
        <p14:creationId xmlns:p14="http://schemas.microsoft.com/office/powerpoint/2010/main" val="4097912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new role funded by the</a:t>
            </a:r>
            <a:r>
              <a:rPr lang="en-GB" baseline="0" dirty="0" smtClean="0"/>
              <a:t> partners in Salford Together - I’ll explain that shortly</a:t>
            </a:r>
          </a:p>
          <a:p>
            <a:endParaRPr lang="en-GB" baseline="0" dirty="0" smtClean="0"/>
          </a:p>
          <a:p>
            <a:r>
              <a:rPr lang="en-GB" dirty="0" smtClean="0"/>
              <a:t>Develop relationships between voluntary, community and social enterprise sector and Salford</a:t>
            </a:r>
            <a:r>
              <a:rPr lang="en-GB" baseline="0" dirty="0" smtClean="0"/>
              <a:t> Together</a:t>
            </a:r>
            <a:endParaRPr lang="en-GB" dirty="0" smtClean="0"/>
          </a:p>
          <a:p>
            <a:endParaRPr lang="en-GB" dirty="0"/>
          </a:p>
          <a:p>
            <a:r>
              <a:rPr lang="en-GB" dirty="0" smtClean="0"/>
              <a:t>Identifying representatives who can Making sure we have strong representation and influence – through training, resourcing</a:t>
            </a:r>
          </a:p>
          <a:p>
            <a:endParaRPr lang="en-GB" dirty="0" smtClean="0"/>
          </a:p>
          <a:p>
            <a:r>
              <a:rPr lang="en-GB" dirty="0" smtClean="0"/>
              <a:t>Identify opportunities for  collaboration and innovation across</a:t>
            </a:r>
            <a:r>
              <a:rPr lang="en-GB" baseline="0" dirty="0" smtClean="0"/>
              <a:t> the sector </a:t>
            </a:r>
            <a:endParaRPr lang="en-GB" dirty="0" smtClean="0"/>
          </a:p>
          <a:p>
            <a:endParaRPr lang="en-GB" dirty="0" smtClean="0"/>
          </a:p>
          <a:p>
            <a:endParaRPr lang="en-GB" dirty="0" smtClean="0"/>
          </a:p>
          <a:p>
            <a:r>
              <a:rPr lang="en-GB" b="1" i="1" dirty="0" smtClean="0"/>
              <a:t>INVOLVE us</a:t>
            </a:r>
            <a:endParaRPr lang="en-GB" dirty="0" smtClean="0">
              <a:effectLst/>
            </a:endParaRPr>
          </a:p>
          <a:p>
            <a:r>
              <a:rPr lang="en-GB" b="1" i="1" dirty="0" smtClean="0"/>
              <a:t>INCLUDE us</a:t>
            </a:r>
            <a:endParaRPr lang="en-GB" dirty="0" smtClean="0">
              <a:effectLst/>
            </a:endParaRPr>
          </a:p>
          <a:p>
            <a:r>
              <a:rPr lang="en-GB" b="1" i="1" dirty="0" smtClean="0"/>
              <a:t>COLLABORATE  with us</a:t>
            </a:r>
            <a:endParaRPr lang="en-GB" dirty="0" smtClean="0">
              <a:effectLst/>
            </a:endParaRPr>
          </a:p>
          <a:p>
            <a:r>
              <a:rPr lang="en-GB" b="1" i="1" dirty="0" smtClean="0"/>
              <a:t>And recognise the VALUE of the sector</a:t>
            </a:r>
            <a:endParaRPr lang="en-GB" dirty="0" smtClean="0">
              <a:effectLst/>
            </a:endParaRPr>
          </a:p>
          <a:p>
            <a:endParaRPr lang="en-GB" dirty="0"/>
          </a:p>
        </p:txBody>
      </p:sp>
      <p:sp>
        <p:nvSpPr>
          <p:cNvPr id="4" name="Slide Number Placeholder 3"/>
          <p:cNvSpPr>
            <a:spLocks noGrp="1"/>
          </p:cNvSpPr>
          <p:nvPr>
            <p:ph type="sldNum" sz="quarter" idx="10"/>
          </p:nvPr>
        </p:nvSpPr>
        <p:spPr/>
        <p:txBody>
          <a:bodyPr/>
          <a:lstStyle/>
          <a:p>
            <a:fld id="{BBEE25B5-094D-4E5F-9ECF-71200E37E729}" type="slidenum">
              <a:rPr lang="en-GB" smtClean="0"/>
              <a:t>2</a:t>
            </a:fld>
            <a:endParaRPr lang="en-GB"/>
          </a:p>
        </p:txBody>
      </p:sp>
    </p:spTree>
    <p:extLst>
      <p:ext uri="{BB962C8B-B14F-4D97-AF65-F5344CB8AC3E}">
        <p14:creationId xmlns:p14="http://schemas.microsoft.com/office/powerpoint/2010/main" val="2306691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525" y="1346200"/>
            <a:ext cx="6465888" cy="3638550"/>
          </a:xfrm>
        </p:spPr>
      </p:sp>
      <p:sp>
        <p:nvSpPr>
          <p:cNvPr id="3" name="Notes Placeholder 2"/>
          <p:cNvSpPr>
            <a:spLocks noGrp="1"/>
          </p:cNvSpPr>
          <p:nvPr>
            <p:ph type="body" idx="1"/>
          </p:nvPr>
        </p:nvSpPr>
        <p:spPr/>
        <p:txBody>
          <a:bodyPr/>
          <a:lstStyle/>
          <a:p>
            <a:r>
              <a:rPr lang="en-GB" dirty="0" smtClean="0"/>
              <a:t>So who</a:t>
            </a:r>
            <a:r>
              <a:rPr lang="en-GB" baseline="0" dirty="0" smtClean="0"/>
              <a:t> are ST?</a:t>
            </a:r>
            <a:endParaRPr lang="en-GB" dirty="0" smtClean="0"/>
          </a:p>
          <a:p>
            <a:endParaRPr lang="en-GB" dirty="0" smtClean="0"/>
          </a:p>
          <a:p>
            <a:r>
              <a:rPr lang="en-GB" sz="1200" b="0" i="0" kern="1200" dirty="0" smtClean="0">
                <a:solidFill>
                  <a:schemeClr val="tx1"/>
                </a:solidFill>
                <a:effectLst/>
                <a:latin typeface="+mn-lt"/>
                <a:ea typeface="+mn-ea"/>
                <a:cs typeface="+mn-cs"/>
              </a:rPr>
              <a:t>partnership of org’s to  transform the health and social care system integrating health and social care, bringing the services of GPs, nursing, social care, mental health, community based services and voluntary organisations  also known  as the Integrated</a:t>
            </a:r>
            <a:r>
              <a:rPr lang="en-GB" sz="1200" b="0" i="0" kern="1200" baseline="0" dirty="0" smtClean="0">
                <a:solidFill>
                  <a:schemeClr val="tx1"/>
                </a:solidFill>
                <a:effectLst/>
                <a:latin typeface="+mn-lt"/>
                <a:ea typeface="+mn-ea"/>
                <a:cs typeface="+mn-cs"/>
              </a:rPr>
              <a:t> Care Organisation / Division</a:t>
            </a:r>
            <a:endParaRPr lang="en-GB" dirty="0"/>
          </a:p>
        </p:txBody>
      </p:sp>
      <p:sp>
        <p:nvSpPr>
          <p:cNvPr id="4" name="Slide Number Placeholder 3"/>
          <p:cNvSpPr>
            <a:spLocks noGrp="1"/>
          </p:cNvSpPr>
          <p:nvPr>
            <p:ph type="sldNum" sz="quarter" idx="10"/>
          </p:nvPr>
        </p:nvSpPr>
        <p:spPr/>
        <p:txBody>
          <a:bodyPr/>
          <a:lstStyle/>
          <a:p>
            <a:fld id="{EB846D06-9BF2-7D48-8AF3-40F0F7B0F8EE}" type="slidenum">
              <a:rPr lang="en-US" smtClean="0"/>
              <a:pPr/>
              <a:t>3</a:t>
            </a:fld>
            <a:endParaRPr lang="en-US" dirty="0"/>
          </a:p>
        </p:txBody>
      </p:sp>
    </p:spTree>
    <p:extLst>
      <p:ext uri="{BB962C8B-B14F-4D97-AF65-F5344CB8AC3E}">
        <p14:creationId xmlns:p14="http://schemas.microsoft.com/office/powerpoint/2010/main" val="1863261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525" y="1346200"/>
            <a:ext cx="6465888" cy="3638550"/>
          </a:xfrm>
        </p:spPr>
      </p:sp>
      <p:sp>
        <p:nvSpPr>
          <p:cNvPr id="3" name="Notes Placeholder 2"/>
          <p:cNvSpPr>
            <a:spLocks noGrp="1"/>
          </p:cNvSpPr>
          <p:nvPr>
            <p:ph type="body" idx="1"/>
          </p:nvPr>
        </p:nvSpPr>
        <p:spPr/>
        <p:txBody>
          <a:bodyPr/>
          <a:lstStyle/>
          <a:p>
            <a:r>
              <a:rPr lang="en-GB" sz="1600" baseline="0" dirty="0" smtClean="0"/>
              <a:t>And what are they doing ?</a:t>
            </a:r>
          </a:p>
          <a:p>
            <a:endParaRPr lang="en-GB" sz="1600" baseline="0" dirty="0" smtClean="0"/>
          </a:p>
          <a:p>
            <a:r>
              <a:rPr lang="en-GB" sz="1600" baseline="0" dirty="0" smtClean="0"/>
              <a:t>Exploring new ways of working – help  people stay at home longer, reduce visits to hospital, improve self care and wellbeing</a:t>
            </a:r>
          </a:p>
          <a:p>
            <a:endParaRPr lang="en-GB" sz="1600" baseline="0" dirty="0" smtClean="0"/>
          </a:p>
          <a:p>
            <a:r>
              <a:rPr lang="en-GB" sz="1600" baseline="0" dirty="0" smtClean="0"/>
              <a:t>Bringing NHS Community Health Care workers together with social care </a:t>
            </a:r>
            <a:r>
              <a:rPr lang="en-GB" sz="1600" baseline="0" dirty="0" err="1" smtClean="0"/>
              <a:t>wokers</a:t>
            </a:r>
            <a:r>
              <a:rPr lang="en-GB" sz="1600" baseline="0" dirty="0" smtClean="0"/>
              <a:t>, </a:t>
            </a:r>
          </a:p>
          <a:p>
            <a:endParaRPr lang="en-GB" sz="1600" baseline="0" dirty="0" smtClean="0"/>
          </a:p>
          <a:p>
            <a:r>
              <a:rPr lang="en-GB" sz="1600" baseline="0" dirty="0" smtClean="0"/>
              <a:t>Working with a wider set of organisations, including those of us in VCSE sector</a:t>
            </a:r>
          </a:p>
          <a:p>
            <a:endParaRPr lang="en-GB" sz="1600" baseline="0" dirty="0" smtClean="0"/>
          </a:p>
          <a:p>
            <a:r>
              <a:rPr lang="en-GB" sz="1600" baseline="0" dirty="0" smtClean="0"/>
              <a:t>You may be familiar with some of the other projects that sits inside this =  Falls Prevention (improving care pathways), Salford Wide Extended Access (improving access to GP and community services)</a:t>
            </a:r>
          </a:p>
          <a:p>
            <a:endParaRPr lang="en-GB" sz="1600" baseline="0" dirty="0" smtClean="0"/>
          </a:p>
          <a:p>
            <a:r>
              <a:rPr lang="en-GB" sz="1600" baseline="0" dirty="0" smtClean="0"/>
              <a:t>Some of the key areas of transformation Care </a:t>
            </a:r>
            <a:r>
              <a:rPr lang="en-GB" sz="1600" baseline="0" dirty="0" err="1" smtClean="0"/>
              <a:t>Nav</a:t>
            </a:r>
            <a:r>
              <a:rPr lang="en-GB" sz="1600" baseline="0" dirty="0" smtClean="0"/>
              <a:t> and </a:t>
            </a:r>
            <a:r>
              <a:rPr lang="en-GB" sz="1600" baseline="0" dirty="0" err="1" smtClean="0"/>
              <a:t>Enghanced</a:t>
            </a:r>
            <a:r>
              <a:rPr lang="en-GB" sz="1600" baseline="0" dirty="0" smtClean="0"/>
              <a:t> Care</a:t>
            </a:r>
          </a:p>
        </p:txBody>
      </p:sp>
      <p:sp>
        <p:nvSpPr>
          <p:cNvPr id="4" name="Slide Number Placeholder 3"/>
          <p:cNvSpPr>
            <a:spLocks noGrp="1"/>
          </p:cNvSpPr>
          <p:nvPr>
            <p:ph type="sldNum" sz="quarter" idx="10"/>
          </p:nvPr>
        </p:nvSpPr>
        <p:spPr/>
        <p:txBody>
          <a:bodyPr/>
          <a:lstStyle/>
          <a:p>
            <a:fld id="{EB846D06-9BF2-7D48-8AF3-40F0F7B0F8EE}" type="slidenum">
              <a:rPr lang="en-US" smtClean="0"/>
              <a:pPr/>
              <a:t>4</a:t>
            </a:fld>
            <a:endParaRPr lang="en-US" dirty="0"/>
          </a:p>
        </p:txBody>
      </p:sp>
    </p:spTree>
    <p:extLst>
      <p:ext uri="{BB962C8B-B14F-4D97-AF65-F5344CB8AC3E}">
        <p14:creationId xmlns:p14="http://schemas.microsoft.com/office/powerpoint/2010/main" val="4198739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ICO</a:t>
            </a:r>
            <a:endParaRPr lang="en-GB" dirty="0"/>
          </a:p>
        </p:txBody>
      </p:sp>
      <p:sp>
        <p:nvSpPr>
          <p:cNvPr id="4" name="Slide Number Placeholder 3"/>
          <p:cNvSpPr>
            <a:spLocks noGrp="1"/>
          </p:cNvSpPr>
          <p:nvPr>
            <p:ph type="sldNum" sz="quarter" idx="10"/>
          </p:nvPr>
        </p:nvSpPr>
        <p:spPr/>
        <p:txBody>
          <a:bodyPr/>
          <a:lstStyle/>
          <a:p>
            <a:fld id="{BBEE25B5-094D-4E5F-9ECF-71200E37E729}" type="slidenum">
              <a:rPr lang="en-GB" smtClean="0"/>
              <a:t>5</a:t>
            </a:fld>
            <a:endParaRPr lang="en-GB"/>
          </a:p>
        </p:txBody>
      </p:sp>
    </p:spTree>
    <p:extLst>
      <p:ext uri="{BB962C8B-B14F-4D97-AF65-F5344CB8AC3E}">
        <p14:creationId xmlns:p14="http://schemas.microsoft.com/office/powerpoint/2010/main" val="124163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ICO</a:t>
            </a:r>
            <a:endParaRPr lang="en-GB" dirty="0"/>
          </a:p>
        </p:txBody>
      </p:sp>
      <p:sp>
        <p:nvSpPr>
          <p:cNvPr id="4" name="Slide Number Placeholder 3"/>
          <p:cNvSpPr>
            <a:spLocks noGrp="1"/>
          </p:cNvSpPr>
          <p:nvPr>
            <p:ph type="sldNum" sz="quarter" idx="10"/>
          </p:nvPr>
        </p:nvSpPr>
        <p:spPr/>
        <p:txBody>
          <a:bodyPr/>
          <a:lstStyle/>
          <a:p>
            <a:fld id="{BBEE25B5-094D-4E5F-9ECF-71200E37E729}" type="slidenum">
              <a:rPr lang="en-GB" smtClean="0"/>
              <a:t>6</a:t>
            </a:fld>
            <a:endParaRPr lang="en-GB"/>
          </a:p>
        </p:txBody>
      </p:sp>
    </p:spTree>
    <p:extLst>
      <p:ext uri="{BB962C8B-B14F-4D97-AF65-F5344CB8AC3E}">
        <p14:creationId xmlns:p14="http://schemas.microsoft.com/office/powerpoint/2010/main" val="3457548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brief overview</a:t>
            </a:r>
            <a:r>
              <a:rPr lang="en-GB" baseline="0" dirty="0" smtClean="0"/>
              <a:t> - </a:t>
            </a:r>
            <a:endParaRPr lang="en-GB" dirty="0"/>
          </a:p>
        </p:txBody>
      </p:sp>
      <p:sp>
        <p:nvSpPr>
          <p:cNvPr id="4" name="Slide Number Placeholder 3"/>
          <p:cNvSpPr>
            <a:spLocks noGrp="1"/>
          </p:cNvSpPr>
          <p:nvPr>
            <p:ph type="sldNum" sz="quarter" idx="10"/>
          </p:nvPr>
        </p:nvSpPr>
        <p:spPr/>
        <p:txBody>
          <a:bodyPr/>
          <a:lstStyle/>
          <a:p>
            <a:fld id="{BBEE25B5-094D-4E5F-9ECF-71200E37E729}" type="slidenum">
              <a:rPr lang="en-GB" smtClean="0"/>
              <a:t>7</a:t>
            </a:fld>
            <a:endParaRPr lang="en-GB"/>
          </a:p>
        </p:txBody>
      </p:sp>
    </p:spTree>
    <p:extLst>
      <p:ext uri="{BB962C8B-B14F-4D97-AF65-F5344CB8AC3E}">
        <p14:creationId xmlns:p14="http://schemas.microsoft.com/office/powerpoint/2010/main" val="1873582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E8BF4DE-008C-4EA2-894F-71511E159384}" type="datetimeFigureOut">
              <a:rPr lang="en-GB" smtClean="0"/>
              <a:t>24/07/2018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1FC138-A0A7-4BCC-912E-D78015CB3CB0}" type="slidenum">
              <a:rPr lang="en-GB" smtClean="0"/>
              <a:t>‹#›</a:t>
            </a:fld>
            <a:endParaRPr lang="en-GB"/>
          </a:p>
        </p:txBody>
      </p:sp>
    </p:spTree>
    <p:extLst>
      <p:ext uri="{BB962C8B-B14F-4D97-AF65-F5344CB8AC3E}">
        <p14:creationId xmlns:p14="http://schemas.microsoft.com/office/powerpoint/2010/main" val="2258295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8BF4DE-008C-4EA2-894F-71511E159384}" type="datetimeFigureOut">
              <a:rPr lang="en-GB" smtClean="0"/>
              <a:t>24/07/2018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1FC138-A0A7-4BCC-912E-D78015CB3CB0}" type="slidenum">
              <a:rPr lang="en-GB" smtClean="0"/>
              <a:t>‹#›</a:t>
            </a:fld>
            <a:endParaRPr lang="en-GB"/>
          </a:p>
        </p:txBody>
      </p:sp>
    </p:spTree>
    <p:extLst>
      <p:ext uri="{BB962C8B-B14F-4D97-AF65-F5344CB8AC3E}">
        <p14:creationId xmlns:p14="http://schemas.microsoft.com/office/powerpoint/2010/main" val="3784906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8BF4DE-008C-4EA2-894F-71511E159384}" type="datetimeFigureOut">
              <a:rPr lang="en-GB" smtClean="0"/>
              <a:t>24/07/2018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1FC138-A0A7-4BCC-912E-D78015CB3CB0}" type="slidenum">
              <a:rPr lang="en-GB" smtClean="0"/>
              <a:t>‹#›</a:t>
            </a:fld>
            <a:endParaRPr lang="en-GB"/>
          </a:p>
        </p:txBody>
      </p:sp>
    </p:spTree>
    <p:extLst>
      <p:ext uri="{BB962C8B-B14F-4D97-AF65-F5344CB8AC3E}">
        <p14:creationId xmlns:p14="http://schemas.microsoft.com/office/powerpoint/2010/main" val="3567455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Bullet Points">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53541" y="2365"/>
            <a:ext cx="9138459" cy="6850499"/>
          </a:xfrm>
          <a:prstGeom prst="rect">
            <a:avLst/>
          </a:prstGeom>
        </p:spPr>
      </p:pic>
      <p:sp>
        <p:nvSpPr>
          <p:cNvPr id="11" name="Text Placeholder 10"/>
          <p:cNvSpPr>
            <a:spLocks noGrp="1"/>
          </p:cNvSpPr>
          <p:nvPr>
            <p:ph type="body" sz="quarter" idx="14"/>
          </p:nvPr>
        </p:nvSpPr>
        <p:spPr>
          <a:xfrm>
            <a:off x="782053" y="1524001"/>
            <a:ext cx="10515600" cy="4666449"/>
          </a:xfrm>
        </p:spPr>
        <p:txBody>
          <a:bodyPr>
            <a:normAutofit/>
          </a:bodyPr>
          <a:lstStyle>
            <a:lvl1pPr>
              <a:lnSpc>
                <a:spcPct val="100000"/>
              </a:lnSpc>
              <a:buClr>
                <a:schemeClr val="accent4"/>
              </a:buClr>
              <a:defRPr sz="2667">
                <a:latin typeface="Calibri" panose="020F0502020204030204" pitchFamily="34" charset="0"/>
              </a:defRPr>
            </a:lvl1pPr>
            <a:lvl2pPr>
              <a:lnSpc>
                <a:spcPct val="100000"/>
              </a:lnSpc>
              <a:buClr>
                <a:schemeClr val="accent4"/>
              </a:buClr>
              <a:defRPr sz="2400">
                <a:latin typeface="Calibri" panose="020F0502020204030204" pitchFamily="34" charset="0"/>
              </a:defRPr>
            </a:lvl2pPr>
            <a:lvl3pPr>
              <a:lnSpc>
                <a:spcPct val="100000"/>
              </a:lnSpc>
              <a:buClr>
                <a:schemeClr val="accent4"/>
              </a:buClr>
              <a:defRPr sz="2133">
                <a:latin typeface="Calibri" panose="020F0502020204030204" pitchFamily="34" charset="0"/>
              </a:defRPr>
            </a:lvl3pPr>
            <a:lvl4pPr>
              <a:lnSpc>
                <a:spcPct val="100000"/>
              </a:lnSpc>
              <a:buClr>
                <a:schemeClr val="accent4"/>
              </a:buClr>
              <a:defRPr sz="1867">
                <a:latin typeface="Calibri" panose="020F0502020204030204" pitchFamily="34" charset="0"/>
              </a:defRPr>
            </a:lvl4pPr>
            <a:lvl5pPr>
              <a:lnSpc>
                <a:spcPct val="100000"/>
              </a:lnSpc>
              <a:buClr>
                <a:schemeClr val="accent4"/>
              </a:buClr>
              <a:defRPr sz="1867">
                <a:latin typeface="Calibri" panose="020F0502020204030204" pitchFamily="34" charset="0"/>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 name="Title 1"/>
          <p:cNvSpPr>
            <a:spLocks noGrp="1"/>
          </p:cNvSpPr>
          <p:nvPr>
            <p:ph type="title"/>
          </p:nvPr>
        </p:nvSpPr>
        <p:spPr>
          <a:xfrm>
            <a:off x="2603500" y="204104"/>
            <a:ext cx="9443457" cy="825048"/>
          </a:xfrm>
        </p:spPr>
        <p:txBody>
          <a:bodyPr anchor="b" anchorCtr="0">
            <a:normAutofit/>
          </a:bodyPr>
          <a:lstStyle>
            <a:lvl1pPr>
              <a:defRPr sz="4267">
                <a:solidFill>
                  <a:schemeClr val="accent4"/>
                </a:solidFill>
                <a:latin typeface="Calibri" panose="020F0502020204030204" pitchFamily="34" charset="0"/>
              </a:defRPr>
            </a:lvl1pPr>
          </a:lstStyle>
          <a:p>
            <a:r>
              <a:rPr lang="en-GB" noProof="0" dirty="0" smtClean="0"/>
              <a:t>Click to edit Master title style</a:t>
            </a:r>
            <a:endParaRPr lang="en-GB" noProof="0" dirty="0"/>
          </a:p>
        </p:txBody>
      </p:sp>
      <p:sp>
        <p:nvSpPr>
          <p:cNvPr id="4" name="Date Placeholder 3"/>
          <p:cNvSpPr>
            <a:spLocks noGrp="1"/>
          </p:cNvSpPr>
          <p:nvPr>
            <p:ph type="dt" sz="half" idx="10"/>
          </p:nvPr>
        </p:nvSpPr>
        <p:spPr/>
        <p:txBody>
          <a:bodyPr/>
          <a:lstStyle/>
          <a:p>
            <a:fld id="{EB5DE1DE-948D-4D48-8759-6DA8CA7EEB0F}" type="datetimeFigureOut">
              <a:rPr lang="en-GB" smtClean="0"/>
              <a:t>24/07/2018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54B78AF-ACFD-4139-AE7E-9F303F6A6BF7}" type="slidenum">
              <a:rPr lang="en-GB" smtClean="0"/>
              <a:t>‹#›</a:t>
            </a:fld>
            <a:endParaRPr lang="en-GB"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4029" y="382045"/>
            <a:ext cx="1877555" cy="988953"/>
          </a:xfrm>
          <a:prstGeom prst="rect">
            <a:avLst/>
          </a:prstGeom>
        </p:spPr>
      </p:pic>
    </p:spTree>
    <p:extLst>
      <p:ext uri="{BB962C8B-B14F-4D97-AF65-F5344CB8AC3E}">
        <p14:creationId xmlns:p14="http://schemas.microsoft.com/office/powerpoint/2010/main" val="418259081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ullet Points">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53543" y="2365"/>
            <a:ext cx="9138459" cy="6850499"/>
          </a:xfrm>
          <a:prstGeom prst="rect">
            <a:avLst/>
          </a:prstGeom>
        </p:spPr>
      </p:pic>
      <p:sp>
        <p:nvSpPr>
          <p:cNvPr id="11" name="Text Placeholder 10"/>
          <p:cNvSpPr>
            <a:spLocks noGrp="1"/>
          </p:cNvSpPr>
          <p:nvPr>
            <p:ph type="body" sz="quarter" idx="14"/>
          </p:nvPr>
        </p:nvSpPr>
        <p:spPr>
          <a:xfrm>
            <a:off x="782056" y="2403519"/>
            <a:ext cx="10515600" cy="3786959"/>
          </a:xfrm>
        </p:spPr>
        <p:txBody>
          <a:bodyPr>
            <a:normAutofit/>
          </a:bodyPr>
          <a:lstStyle>
            <a:lvl1pPr>
              <a:lnSpc>
                <a:spcPct val="150000"/>
              </a:lnSpc>
              <a:buClr>
                <a:schemeClr val="accent4"/>
              </a:buClr>
              <a:defRPr sz="2667"/>
            </a:lvl1pPr>
            <a:lvl2pPr>
              <a:lnSpc>
                <a:spcPct val="150000"/>
              </a:lnSpc>
              <a:buClr>
                <a:schemeClr val="accent4"/>
              </a:buClr>
              <a:defRPr sz="2400"/>
            </a:lvl2pPr>
            <a:lvl3pPr>
              <a:lnSpc>
                <a:spcPct val="150000"/>
              </a:lnSpc>
              <a:buClr>
                <a:schemeClr val="accent4"/>
              </a:buClr>
              <a:defRPr sz="2133"/>
            </a:lvl3pPr>
            <a:lvl4pPr>
              <a:lnSpc>
                <a:spcPct val="150000"/>
              </a:lnSpc>
              <a:buClr>
                <a:schemeClr val="accent4"/>
              </a:buClr>
              <a:defRPr sz="1867"/>
            </a:lvl4pPr>
            <a:lvl5pPr>
              <a:lnSpc>
                <a:spcPct val="150000"/>
              </a:lnSpc>
              <a:buClr>
                <a:schemeClr val="accent4"/>
              </a:buClr>
              <a:defRPr sz="1867"/>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782057" y="1029153"/>
            <a:ext cx="10515600" cy="1325563"/>
          </a:xfrm>
        </p:spPr>
        <p:txBody>
          <a:bodyPr anchor="b" anchorCtr="0">
            <a:normAutofit/>
          </a:bodyPr>
          <a:lstStyle>
            <a:lvl1pPr>
              <a:defRPr sz="4267">
                <a:solidFill>
                  <a:schemeClr val="accent4"/>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EB5DE1DE-948D-4D48-8759-6DA8CA7EEB0F}" type="datetimeFigureOut">
              <a:rPr lang="en-GB" smtClean="0">
                <a:solidFill>
                  <a:srgbClr val="000000">
                    <a:tint val="75000"/>
                  </a:srgbClr>
                </a:solidFill>
              </a:rPr>
              <a:pPr/>
              <a:t>24/07/2018</a:t>
            </a:fld>
            <a:endParaRPr lang="en-GB" dirty="0">
              <a:solidFill>
                <a:srgbClr val="000000">
                  <a:tint val="75000"/>
                </a:srgbClr>
              </a:solidFill>
            </a:endParaRPr>
          </a:p>
        </p:txBody>
      </p:sp>
      <p:sp>
        <p:nvSpPr>
          <p:cNvPr id="5" name="Footer Placeholder 4"/>
          <p:cNvSpPr>
            <a:spLocks noGrp="1"/>
          </p:cNvSpPr>
          <p:nvPr>
            <p:ph type="ftr" sz="quarter" idx="11"/>
          </p:nvPr>
        </p:nvSpPr>
        <p:spPr/>
        <p:txBody>
          <a:bodyPr/>
          <a:lstStyle/>
          <a:p>
            <a:endParaRPr lang="en-GB" dirty="0">
              <a:solidFill>
                <a:srgbClr val="000000">
                  <a:tint val="75000"/>
                </a:srgbClr>
              </a:solidFill>
            </a:endParaRPr>
          </a:p>
        </p:txBody>
      </p:sp>
      <p:sp>
        <p:nvSpPr>
          <p:cNvPr id="6" name="Slide Number Placeholder 5"/>
          <p:cNvSpPr>
            <a:spLocks noGrp="1"/>
          </p:cNvSpPr>
          <p:nvPr>
            <p:ph type="sldNum" sz="quarter" idx="12"/>
          </p:nvPr>
        </p:nvSpPr>
        <p:spPr/>
        <p:txBody>
          <a:bodyPr/>
          <a:lstStyle/>
          <a:p>
            <a:fld id="{454B78AF-ACFD-4139-AE7E-9F303F6A6BF7}" type="slidenum">
              <a:rPr lang="en-GB" smtClean="0">
                <a:solidFill>
                  <a:srgbClr val="000000">
                    <a:tint val="75000"/>
                  </a:srgbClr>
                </a:solidFill>
              </a:rPr>
              <a:pPr/>
              <a:t>‹#›</a:t>
            </a:fld>
            <a:endParaRPr lang="en-GB" dirty="0">
              <a:solidFill>
                <a:srgbClr val="000000">
                  <a:tint val="75000"/>
                </a:srgbClr>
              </a:solidFill>
            </a:endParaRP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5239" y="382049"/>
            <a:ext cx="1875136" cy="988953"/>
          </a:xfrm>
          <a:prstGeom prst="rect">
            <a:avLst/>
          </a:prstGeom>
        </p:spPr>
      </p:pic>
    </p:spTree>
    <p:extLst>
      <p:ext uri="{BB962C8B-B14F-4D97-AF65-F5344CB8AC3E}">
        <p14:creationId xmlns:p14="http://schemas.microsoft.com/office/powerpoint/2010/main" val="250972320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8BF4DE-008C-4EA2-894F-71511E159384}" type="datetimeFigureOut">
              <a:rPr lang="en-GB" smtClean="0"/>
              <a:t>24/07/2018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1FC138-A0A7-4BCC-912E-D78015CB3CB0}" type="slidenum">
              <a:rPr lang="en-GB" smtClean="0"/>
              <a:t>‹#›</a:t>
            </a:fld>
            <a:endParaRPr lang="en-GB"/>
          </a:p>
        </p:txBody>
      </p:sp>
    </p:spTree>
    <p:extLst>
      <p:ext uri="{BB962C8B-B14F-4D97-AF65-F5344CB8AC3E}">
        <p14:creationId xmlns:p14="http://schemas.microsoft.com/office/powerpoint/2010/main" val="834608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8BF4DE-008C-4EA2-894F-71511E159384}" type="datetimeFigureOut">
              <a:rPr lang="en-GB" smtClean="0"/>
              <a:t>24/07/2018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1FC138-A0A7-4BCC-912E-D78015CB3CB0}" type="slidenum">
              <a:rPr lang="en-GB" smtClean="0"/>
              <a:t>‹#›</a:t>
            </a:fld>
            <a:endParaRPr lang="en-GB"/>
          </a:p>
        </p:txBody>
      </p:sp>
    </p:spTree>
    <p:extLst>
      <p:ext uri="{BB962C8B-B14F-4D97-AF65-F5344CB8AC3E}">
        <p14:creationId xmlns:p14="http://schemas.microsoft.com/office/powerpoint/2010/main" val="103263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E8BF4DE-008C-4EA2-894F-71511E159384}" type="datetimeFigureOut">
              <a:rPr lang="en-GB" smtClean="0"/>
              <a:t>24/07/2018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1FC138-A0A7-4BCC-912E-D78015CB3CB0}" type="slidenum">
              <a:rPr lang="en-GB" smtClean="0"/>
              <a:t>‹#›</a:t>
            </a:fld>
            <a:endParaRPr lang="en-GB"/>
          </a:p>
        </p:txBody>
      </p:sp>
    </p:spTree>
    <p:extLst>
      <p:ext uri="{BB962C8B-B14F-4D97-AF65-F5344CB8AC3E}">
        <p14:creationId xmlns:p14="http://schemas.microsoft.com/office/powerpoint/2010/main" val="728224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E8BF4DE-008C-4EA2-894F-71511E159384}" type="datetimeFigureOut">
              <a:rPr lang="en-GB" smtClean="0"/>
              <a:t>24/07/2018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21FC138-A0A7-4BCC-912E-D78015CB3CB0}" type="slidenum">
              <a:rPr lang="en-GB" smtClean="0"/>
              <a:t>‹#›</a:t>
            </a:fld>
            <a:endParaRPr lang="en-GB"/>
          </a:p>
        </p:txBody>
      </p:sp>
    </p:spTree>
    <p:extLst>
      <p:ext uri="{BB962C8B-B14F-4D97-AF65-F5344CB8AC3E}">
        <p14:creationId xmlns:p14="http://schemas.microsoft.com/office/powerpoint/2010/main" val="2567654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E8BF4DE-008C-4EA2-894F-71511E159384}" type="datetimeFigureOut">
              <a:rPr lang="en-GB" smtClean="0"/>
              <a:t>24/07/2018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21FC138-A0A7-4BCC-912E-D78015CB3CB0}" type="slidenum">
              <a:rPr lang="en-GB" smtClean="0"/>
              <a:t>‹#›</a:t>
            </a:fld>
            <a:endParaRPr lang="en-GB"/>
          </a:p>
        </p:txBody>
      </p:sp>
    </p:spTree>
    <p:extLst>
      <p:ext uri="{BB962C8B-B14F-4D97-AF65-F5344CB8AC3E}">
        <p14:creationId xmlns:p14="http://schemas.microsoft.com/office/powerpoint/2010/main" val="2745064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BF4DE-008C-4EA2-894F-71511E159384}" type="datetimeFigureOut">
              <a:rPr lang="en-GB" smtClean="0"/>
              <a:t>24/07/2018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21FC138-A0A7-4BCC-912E-D78015CB3CB0}" type="slidenum">
              <a:rPr lang="en-GB" smtClean="0"/>
              <a:t>‹#›</a:t>
            </a:fld>
            <a:endParaRPr lang="en-GB"/>
          </a:p>
        </p:txBody>
      </p:sp>
    </p:spTree>
    <p:extLst>
      <p:ext uri="{BB962C8B-B14F-4D97-AF65-F5344CB8AC3E}">
        <p14:creationId xmlns:p14="http://schemas.microsoft.com/office/powerpoint/2010/main" val="3317822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8BF4DE-008C-4EA2-894F-71511E159384}" type="datetimeFigureOut">
              <a:rPr lang="en-GB" smtClean="0"/>
              <a:t>24/07/2018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1FC138-A0A7-4BCC-912E-D78015CB3CB0}" type="slidenum">
              <a:rPr lang="en-GB" smtClean="0"/>
              <a:t>‹#›</a:t>
            </a:fld>
            <a:endParaRPr lang="en-GB"/>
          </a:p>
        </p:txBody>
      </p:sp>
    </p:spTree>
    <p:extLst>
      <p:ext uri="{BB962C8B-B14F-4D97-AF65-F5344CB8AC3E}">
        <p14:creationId xmlns:p14="http://schemas.microsoft.com/office/powerpoint/2010/main" val="791325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8BF4DE-008C-4EA2-894F-71511E159384}" type="datetimeFigureOut">
              <a:rPr lang="en-GB" smtClean="0"/>
              <a:t>24/07/2018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1FC138-A0A7-4BCC-912E-D78015CB3CB0}" type="slidenum">
              <a:rPr lang="en-GB" smtClean="0"/>
              <a:t>‹#›</a:t>
            </a:fld>
            <a:endParaRPr lang="en-GB"/>
          </a:p>
        </p:txBody>
      </p:sp>
    </p:spTree>
    <p:extLst>
      <p:ext uri="{BB962C8B-B14F-4D97-AF65-F5344CB8AC3E}">
        <p14:creationId xmlns:p14="http://schemas.microsoft.com/office/powerpoint/2010/main" val="1906679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8BF4DE-008C-4EA2-894F-71511E159384}" type="datetimeFigureOut">
              <a:rPr lang="en-GB" smtClean="0"/>
              <a:t>24/07/2018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1FC138-A0A7-4BCC-912E-D78015CB3CB0}" type="slidenum">
              <a:rPr lang="en-GB" smtClean="0"/>
              <a:t>‹#›</a:t>
            </a:fld>
            <a:endParaRPr lang="en-GB"/>
          </a:p>
        </p:txBody>
      </p:sp>
    </p:spTree>
    <p:extLst>
      <p:ext uri="{BB962C8B-B14F-4D97-AF65-F5344CB8AC3E}">
        <p14:creationId xmlns:p14="http://schemas.microsoft.com/office/powerpoint/2010/main" val="2097927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Salford Together Partnerships Lead</a:t>
            </a:r>
            <a:endParaRPr lang="en-GB" b="1" dirty="0"/>
          </a:p>
        </p:txBody>
      </p:sp>
      <p:sp>
        <p:nvSpPr>
          <p:cNvPr id="3" name="Subtitle 2"/>
          <p:cNvSpPr>
            <a:spLocks noGrp="1"/>
          </p:cNvSpPr>
          <p:nvPr>
            <p:ph type="subTitle" idx="1"/>
          </p:nvPr>
        </p:nvSpPr>
        <p:spPr/>
        <p:txBody>
          <a:bodyPr>
            <a:normAutofit/>
          </a:bodyPr>
          <a:lstStyle/>
          <a:p>
            <a:r>
              <a:rPr lang="en-GB" sz="3600" dirty="0" smtClean="0"/>
              <a:t>Bruce Poole</a:t>
            </a:r>
            <a:endParaRPr lang="en-GB" sz="3600" dirty="0"/>
          </a:p>
        </p:txBody>
      </p:sp>
    </p:spTree>
    <p:extLst>
      <p:ext uri="{BB962C8B-B14F-4D97-AF65-F5344CB8AC3E}">
        <p14:creationId xmlns:p14="http://schemas.microsoft.com/office/powerpoint/2010/main" val="3409379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7837"/>
            <a:ext cx="10515600" cy="1325563"/>
          </a:xfrm>
        </p:spPr>
        <p:txBody>
          <a:bodyPr/>
          <a:lstStyle/>
          <a:p>
            <a:r>
              <a:rPr lang="en-GB" dirty="0" smtClean="0"/>
              <a:t>Partnerships Lead </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Bridge between VCSE sector and Salford Together</a:t>
            </a:r>
          </a:p>
          <a:p>
            <a:pPr marL="0" indent="0">
              <a:buNone/>
            </a:pPr>
            <a:endParaRPr lang="en-GB" dirty="0"/>
          </a:p>
          <a:p>
            <a:pPr marL="0" indent="0">
              <a:buNone/>
            </a:pPr>
            <a:r>
              <a:rPr lang="en-GB" dirty="0" smtClean="0"/>
              <a:t>Ensure voice, representation and influence</a:t>
            </a:r>
          </a:p>
          <a:p>
            <a:pPr marL="0" indent="0">
              <a:buNone/>
            </a:pPr>
            <a:endParaRPr lang="en-GB" dirty="0"/>
          </a:p>
          <a:p>
            <a:pPr marL="0" indent="0">
              <a:buNone/>
            </a:pPr>
            <a:r>
              <a:rPr lang="en-GB" dirty="0" smtClean="0"/>
              <a:t>Identify, Enable and Facilitate  opportunities for collaboration</a:t>
            </a:r>
          </a:p>
          <a:p>
            <a:pPr marL="0" indent="0">
              <a:buNone/>
            </a:pPr>
            <a:endParaRPr lang="en-GB" dirty="0"/>
          </a:p>
          <a:p>
            <a:pPr marL="0" indent="0">
              <a:buNone/>
            </a:pPr>
            <a:r>
              <a:rPr lang="en-GB" dirty="0" smtClean="0"/>
              <a:t>Link VCSE organisations into Salford Together</a:t>
            </a:r>
          </a:p>
          <a:p>
            <a:pPr marL="0" indent="0">
              <a:buNone/>
            </a:pPr>
            <a:endParaRPr lang="en-GB" dirty="0"/>
          </a:p>
          <a:p>
            <a:pPr marL="0" indent="0">
              <a:buNone/>
            </a:pPr>
            <a:r>
              <a:rPr lang="en-GB" dirty="0" smtClean="0"/>
              <a:t>Support the implementation of the MOU between VCSE and Salford Together</a:t>
            </a:r>
          </a:p>
          <a:p>
            <a:pPr marL="0" indent="0">
              <a:buNone/>
            </a:pPr>
            <a:endParaRPr lang="en-GB" dirty="0" smtClean="0"/>
          </a:p>
          <a:p>
            <a:pPr marL="0" indent="0">
              <a:buNone/>
            </a:pPr>
            <a:endParaRPr lang="en-GB" dirty="0"/>
          </a:p>
          <a:p>
            <a:pPr marL="0" indent="0">
              <a:buNone/>
            </a:pPr>
            <a:endParaRPr lang="en-GB" dirty="0" smtClean="0"/>
          </a:p>
        </p:txBody>
      </p:sp>
    </p:spTree>
    <p:extLst>
      <p:ext uri="{BB962C8B-B14F-4D97-AF65-F5344CB8AC3E}">
        <p14:creationId xmlns:p14="http://schemas.microsoft.com/office/powerpoint/2010/main" val="2926111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66460" y="343664"/>
            <a:ext cx="9443459" cy="825048"/>
          </a:xfrm>
        </p:spPr>
        <p:txBody>
          <a:bodyPr>
            <a:normAutofit fontScale="90000"/>
          </a:bodyPr>
          <a:lstStyle/>
          <a:p>
            <a:pPr algn="ctr"/>
            <a:r>
              <a:rPr lang="en-GB" b="1" dirty="0" smtClean="0"/>
              <a:t>Working together to integrate care in Salford </a:t>
            </a:r>
            <a:endParaRPr lang="en-GB" b="1" dirty="0"/>
          </a:p>
        </p:txBody>
      </p:sp>
      <p:pic>
        <p:nvPicPr>
          <p:cNvPr id="2050"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21010" y="1168713"/>
            <a:ext cx="10335905" cy="5813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500" y="4176572"/>
            <a:ext cx="2366460" cy="656543"/>
          </a:xfrm>
          <a:prstGeom prst="rect">
            <a:avLst/>
          </a:prstGeom>
        </p:spPr>
      </p:pic>
      <p:sp>
        <p:nvSpPr>
          <p:cNvPr id="4" name="Curved Up Arrow 3"/>
          <p:cNvSpPr/>
          <p:nvPr/>
        </p:nvSpPr>
        <p:spPr>
          <a:xfrm>
            <a:off x="3287470" y="4343400"/>
            <a:ext cx="941630" cy="489715"/>
          </a:xfrm>
          <a:prstGeom prst="curvedUp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50000"/>
                </a:schemeClr>
              </a:solidFill>
            </a:endParaRPr>
          </a:p>
        </p:txBody>
      </p:sp>
    </p:spTree>
    <p:extLst>
      <p:ext uri="{BB962C8B-B14F-4D97-AF65-F5344CB8AC3E}">
        <p14:creationId xmlns:p14="http://schemas.microsoft.com/office/powerpoint/2010/main" val="1977376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922611" y="260513"/>
            <a:ext cx="11059221" cy="862737"/>
          </a:xfrm>
        </p:spPr>
        <p:txBody>
          <a:bodyPr>
            <a:normAutofit fontScale="90000"/>
          </a:bodyPr>
          <a:lstStyle/>
          <a:p>
            <a:pPr algn="ctr"/>
            <a:r>
              <a:rPr lang="en-GB" dirty="0" smtClean="0"/>
              <a:t>       </a:t>
            </a:r>
            <a:r>
              <a:rPr lang="en-GB" b="1" dirty="0" smtClean="0"/>
              <a:t>Transformation of Health and Social Care </a:t>
            </a:r>
            <a:br>
              <a:rPr lang="en-GB" b="1" dirty="0" smtClean="0"/>
            </a:br>
            <a:r>
              <a:rPr lang="en-GB" b="1" dirty="0" smtClean="0"/>
              <a:t>in Salford</a:t>
            </a:r>
            <a:endParaRPr lang="en-GB" b="1" dirty="0"/>
          </a:p>
        </p:txBody>
      </p:sp>
      <p:sp>
        <p:nvSpPr>
          <p:cNvPr id="3" name="Rectangle 2"/>
          <p:cNvSpPr/>
          <p:nvPr/>
        </p:nvSpPr>
        <p:spPr>
          <a:xfrm>
            <a:off x="306900" y="4686926"/>
            <a:ext cx="3619885" cy="461665"/>
          </a:xfrm>
          <a:prstGeom prst="rect">
            <a:avLst/>
          </a:prstGeom>
        </p:spPr>
        <p:txBody>
          <a:bodyPr wrap="square">
            <a:spAutoFit/>
          </a:bodyPr>
          <a:lstStyle/>
          <a:p>
            <a:endParaRPr lang="en-GB" sz="2400" dirty="0"/>
          </a:p>
        </p:txBody>
      </p:sp>
      <p:sp>
        <p:nvSpPr>
          <p:cNvPr id="4" name="Rectangle 3"/>
          <p:cNvSpPr/>
          <p:nvPr/>
        </p:nvSpPr>
        <p:spPr>
          <a:xfrm>
            <a:off x="306914" y="4686926"/>
            <a:ext cx="3366543" cy="461665"/>
          </a:xfrm>
          <a:prstGeom prst="rect">
            <a:avLst/>
          </a:prstGeom>
        </p:spPr>
        <p:txBody>
          <a:bodyPr wrap="square">
            <a:spAutoFit/>
          </a:bodyPr>
          <a:lstStyle/>
          <a:p>
            <a:endParaRPr lang="en-GB" sz="2400" dirty="0"/>
          </a:p>
        </p:txBody>
      </p:sp>
      <p:pic>
        <p:nvPicPr>
          <p:cNvPr id="8"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28685" y="1333639"/>
            <a:ext cx="2468921" cy="2262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3374475" y="1063176"/>
            <a:ext cx="184731" cy="461665"/>
          </a:xfrm>
          <a:prstGeom prst="rect">
            <a:avLst/>
          </a:prstGeom>
        </p:spPr>
        <p:txBody>
          <a:bodyPr wrap="none">
            <a:spAutoFit/>
          </a:bodyPr>
          <a:lstStyle/>
          <a:p>
            <a:endParaRPr lang="en-GB" sz="2400" dirty="0"/>
          </a:p>
        </p:txBody>
      </p:sp>
      <p:pic>
        <p:nvPicPr>
          <p:cNvPr id="11" name="Picture 2"/>
          <p:cNvPicPr>
            <a:picLocks noChangeAspect="1" noChangeArrowheads="1"/>
          </p:cNvPicPr>
          <p:nvPr/>
        </p:nvPicPr>
        <p:blipFill rotWithShape="1">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rcRect l="29154" r="26786" b="14286"/>
          <a:stretch/>
        </p:blipFill>
        <p:spPr bwMode="auto">
          <a:xfrm>
            <a:off x="4915266" y="2030910"/>
            <a:ext cx="2757967" cy="2263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9020" t="10589" r="26438" b="8208"/>
          <a:stretch/>
        </p:blipFill>
        <p:spPr bwMode="auto">
          <a:xfrm>
            <a:off x="861564" y="4294364"/>
            <a:ext cx="2811873" cy="1492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p:cNvPicPr>
            <a:picLocks noChangeAspect="1" noChangeArrowheads="1"/>
          </p:cNvPicPr>
          <p:nvPr/>
        </p:nvPicPr>
        <p:blipFill rotWithShape="1">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l="22810" t="26771" r="29252" b="12360"/>
          <a:stretch/>
        </p:blipFill>
        <p:spPr bwMode="auto">
          <a:xfrm>
            <a:off x="5130181" y="5302121"/>
            <a:ext cx="2328156" cy="1247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31750" r="10750" b="4000"/>
          <a:stretch/>
        </p:blipFill>
        <p:spPr bwMode="auto">
          <a:xfrm>
            <a:off x="8865793" y="1432555"/>
            <a:ext cx="2617147" cy="1843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12922" y="4119820"/>
            <a:ext cx="3468909" cy="1826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75775" y="3645616"/>
            <a:ext cx="3069110" cy="461665"/>
          </a:xfrm>
          <a:prstGeom prst="rect">
            <a:avLst/>
          </a:prstGeom>
        </p:spPr>
        <p:txBody>
          <a:bodyPr wrap="none">
            <a:spAutoFit/>
          </a:bodyPr>
          <a:lstStyle/>
          <a:p>
            <a:r>
              <a:rPr lang="en-GB" sz="2400" b="1" dirty="0"/>
              <a:t>Neighbourhood Teams</a:t>
            </a:r>
            <a:endParaRPr lang="en-GB" sz="2400" dirty="0"/>
          </a:p>
        </p:txBody>
      </p:sp>
      <p:sp>
        <p:nvSpPr>
          <p:cNvPr id="6" name="Rectangle 5"/>
          <p:cNvSpPr/>
          <p:nvPr/>
        </p:nvSpPr>
        <p:spPr>
          <a:xfrm>
            <a:off x="4050695" y="1325322"/>
            <a:ext cx="4487101" cy="830997"/>
          </a:xfrm>
          <a:prstGeom prst="rect">
            <a:avLst/>
          </a:prstGeom>
        </p:spPr>
        <p:txBody>
          <a:bodyPr wrap="square">
            <a:spAutoFit/>
          </a:bodyPr>
          <a:lstStyle/>
          <a:p>
            <a:r>
              <a:rPr lang="en-US" sz="2400" b="1" dirty="0"/>
              <a:t>Improving access to GP and community services</a:t>
            </a:r>
            <a:endParaRPr lang="en-GB" sz="2400" dirty="0"/>
          </a:p>
        </p:txBody>
      </p:sp>
      <p:sp>
        <p:nvSpPr>
          <p:cNvPr id="9" name="Rectangle 8"/>
          <p:cNvSpPr/>
          <p:nvPr/>
        </p:nvSpPr>
        <p:spPr>
          <a:xfrm>
            <a:off x="475793" y="6025664"/>
            <a:ext cx="3414846" cy="461665"/>
          </a:xfrm>
          <a:prstGeom prst="rect">
            <a:avLst/>
          </a:prstGeom>
        </p:spPr>
        <p:txBody>
          <a:bodyPr wrap="none">
            <a:spAutoFit/>
          </a:bodyPr>
          <a:lstStyle/>
          <a:p>
            <a:r>
              <a:rPr lang="en-US" sz="2400" b="1" dirty="0"/>
              <a:t>Improving Care Pathways</a:t>
            </a:r>
            <a:endParaRPr lang="en-GB" sz="2400" dirty="0"/>
          </a:p>
        </p:txBody>
      </p:sp>
      <p:sp>
        <p:nvSpPr>
          <p:cNvPr id="13" name="Rectangle 12"/>
          <p:cNvSpPr/>
          <p:nvPr/>
        </p:nvSpPr>
        <p:spPr>
          <a:xfrm>
            <a:off x="4294361" y="4294362"/>
            <a:ext cx="3999796" cy="830997"/>
          </a:xfrm>
          <a:prstGeom prst="rect">
            <a:avLst/>
          </a:prstGeom>
        </p:spPr>
        <p:txBody>
          <a:bodyPr wrap="square">
            <a:spAutoFit/>
          </a:bodyPr>
          <a:lstStyle/>
          <a:p>
            <a:pPr>
              <a:defRPr/>
            </a:pPr>
            <a:r>
              <a:rPr lang="en-US" sz="2400" b="1" dirty="0"/>
              <a:t>Services that can help at home or in the community </a:t>
            </a:r>
          </a:p>
        </p:txBody>
      </p:sp>
      <p:sp>
        <p:nvSpPr>
          <p:cNvPr id="15" name="Rectangle 14"/>
          <p:cNvSpPr/>
          <p:nvPr/>
        </p:nvSpPr>
        <p:spPr>
          <a:xfrm>
            <a:off x="8546561" y="3411078"/>
            <a:ext cx="2799549" cy="461665"/>
          </a:xfrm>
          <a:prstGeom prst="rect">
            <a:avLst/>
          </a:prstGeom>
        </p:spPr>
        <p:txBody>
          <a:bodyPr wrap="none">
            <a:spAutoFit/>
          </a:bodyPr>
          <a:lstStyle/>
          <a:p>
            <a:r>
              <a:rPr lang="en-US" sz="2400" b="1" dirty="0"/>
              <a:t>Sharing information </a:t>
            </a:r>
            <a:endParaRPr lang="en-GB" sz="2400" dirty="0"/>
          </a:p>
        </p:txBody>
      </p:sp>
      <p:sp>
        <p:nvSpPr>
          <p:cNvPr id="17" name="Rectangle 16"/>
          <p:cNvSpPr/>
          <p:nvPr/>
        </p:nvSpPr>
        <p:spPr>
          <a:xfrm>
            <a:off x="9075955" y="6025709"/>
            <a:ext cx="3116048" cy="830997"/>
          </a:xfrm>
          <a:prstGeom prst="rect">
            <a:avLst/>
          </a:prstGeom>
        </p:spPr>
        <p:txBody>
          <a:bodyPr wrap="square">
            <a:spAutoFit/>
          </a:bodyPr>
          <a:lstStyle/>
          <a:p>
            <a:r>
              <a:rPr lang="en-US" sz="2400" b="1" dirty="0"/>
              <a:t>Maximising independence</a:t>
            </a:r>
            <a:endParaRPr lang="en-GB" sz="2400" dirty="0"/>
          </a:p>
        </p:txBody>
      </p:sp>
    </p:spTree>
    <p:extLst>
      <p:ext uri="{BB962C8B-B14F-4D97-AF65-F5344CB8AC3E}">
        <p14:creationId xmlns:p14="http://schemas.microsoft.com/office/powerpoint/2010/main" val="945870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2006" y="204104"/>
            <a:ext cx="9644951" cy="825048"/>
          </a:xfrm>
        </p:spPr>
        <p:txBody>
          <a:bodyPr>
            <a:normAutofit/>
          </a:bodyPr>
          <a:lstStyle/>
          <a:p>
            <a:r>
              <a:rPr lang="en-GB" b="1" dirty="0" smtClean="0"/>
              <a:t>       Driven by design principles</a:t>
            </a:r>
            <a:endParaRPr lang="en-GB" b="1" dirty="0"/>
          </a:p>
        </p:txBody>
      </p:sp>
      <p:grpSp>
        <p:nvGrpSpPr>
          <p:cNvPr id="6" name="Group 5"/>
          <p:cNvGrpSpPr/>
          <p:nvPr/>
        </p:nvGrpSpPr>
        <p:grpSpPr>
          <a:xfrm>
            <a:off x="3992400" y="2506011"/>
            <a:ext cx="3026601" cy="2581748"/>
            <a:chOff x="2755241" y="1237810"/>
            <a:chExt cx="1384486" cy="1384486"/>
          </a:xfrm>
        </p:grpSpPr>
        <p:sp>
          <p:nvSpPr>
            <p:cNvPr id="7" name="Oval 6"/>
            <p:cNvSpPr/>
            <p:nvPr/>
          </p:nvSpPr>
          <p:spPr>
            <a:xfrm>
              <a:off x="2755241" y="1237810"/>
              <a:ext cx="1384486" cy="1384486"/>
            </a:xfrm>
            <a:prstGeom prst="ellipse">
              <a:avLst/>
            </a:prstGeom>
            <a:blipFill rotWithShape="0">
              <a:blip r:embed="rId3" cstate="print"/>
              <a:stretch>
                <a:fillRect/>
              </a:stretch>
            </a:blip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8" name="Oval 4"/>
            <p:cNvSpPr/>
            <p:nvPr/>
          </p:nvSpPr>
          <p:spPr>
            <a:xfrm>
              <a:off x="2957994" y="1440563"/>
              <a:ext cx="978980" cy="9789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2493" tIns="52493" rIns="52493" bIns="52493" numCol="1" spcCol="1270" anchor="ctr" anchorCtr="0">
              <a:noAutofit/>
            </a:bodyPr>
            <a:lstStyle/>
            <a:p>
              <a:pPr algn="ctr" defTabSz="1837221">
                <a:lnSpc>
                  <a:spcPct val="90000"/>
                </a:lnSpc>
                <a:spcBef>
                  <a:spcPct val="0"/>
                </a:spcBef>
                <a:spcAft>
                  <a:spcPct val="35000"/>
                </a:spcAft>
              </a:pPr>
              <a:endParaRPr lang="en-GB" sz="4133" dirty="0"/>
            </a:p>
          </p:txBody>
        </p:sp>
      </p:grpSp>
      <p:sp>
        <p:nvSpPr>
          <p:cNvPr id="9" name="Flowchart: Document 8"/>
          <p:cNvSpPr/>
          <p:nvPr/>
        </p:nvSpPr>
        <p:spPr>
          <a:xfrm>
            <a:off x="2756245" y="2197726"/>
            <a:ext cx="1590384" cy="779599"/>
          </a:xfrm>
          <a:prstGeom prst="flowChartDocumen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333" b="1" dirty="0">
                <a:solidFill>
                  <a:prstClr val="black"/>
                </a:solidFill>
              </a:rPr>
              <a:t>Co- creating </a:t>
            </a:r>
          </a:p>
        </p:txBody>
      </p:sp>
      <p:sp>
        <p:nvSpPr>
          <p:cNvPr id="10" name="Flowchart: Document 9"/>
          <p:cNvSpPr/>
          <p:nvPr/>
        </p:nvSpPr>
        <p:spPr>
          <a:xfrm>
            <a:off x="5355425" y="1926735"/>
            <a:ext cx="1758105" cy="727372"/>
          </a:xfrm>
          <a:prstGeom prst="flowChartDocumen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333" b="1" dirty="0">
                <a:solidFill>
                  <a:prstClr val="black"/>
                </a:solidFill>
              </a:rPr>
              <a:t>Person Centred </a:t>
            </a:r>
          </a:p>
        </p:txBody>
      </p:sp>
      <p:sp>
        <p:nvSpPr>
          <p:cNvPr id="11" name="Flowchart: Document 10"/>
          <p:cNvSpPr/>
          <p:nvPr/>
        </p:nvSpPr>
        <p:spPr>
          <a:xfrm>
            <a:off x="8028423" y="2316533"/>
            <a:ext cx="1670587" cy="752232"/>
          </a:xfrm>
          <a:prstGeom prst="flowChartDocumen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333" b="1" dirty="0">
                <a:solidFill>
                  <a:prstClr val="black"/>
                </a:solidFill>
              </a:rPr>
              <a:t>Doing with, not for</a:t>
            </a:r>
          </a:p>
        </p:txBody>
      </p:sp>
      <p:sp>
        <p:nvSpPr>
          <p:cNvPr id="12" name="Flowchart: Document 11"/>
          <p:cNvSpPr/>
          <p:nvPr/>
        </p:nvSpPr>
        <p:spPr>
          <a:xfrm>
            <a:off x="7604833" y="3753080"/>
            <a:ext cx="1750203" cy="828757"/>
          </a:xfrm>
          <a:prstGeom prst="flowChartDocumen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333" b="1" dirty="0">
                <a:solidFill>
                  <a:prstClr val="black"/>
                </a:solidFill>
              </a:rPr>
              <a:t>Just enough support when needed</a:t>
            </a:r>
          </a:p>
        </p:txBody>
      </p:sp>
      <p:sp>
        <p:nvSpPr>
          <p:cNvPr id="13" name="Flowchart: Document 12"/>
          <p:cNvSpPr/>
          <p:nvPr/>
        </p:nvSpPr>
        <p:spPr>
          <a:xfrm>
            <a:off x="3252532" y="5080362"/>
            <a:ext cx="1420389" cy="767143"/>
          </a:xfrm>
          <a:prstGeom prst="flowChartDocumen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333" b="1" dirty="0">
                <a:solidFill>
                  <a:prstClr val="black"/>
                </a:solidFill>
              </a:rPr>
              <a:t>Promoting Independence </a:t>
            </a:r>
          </a:p>
        </p:txBody>
      </p:sp>
      <p:sp>
        <p:nvSpPr>
          <p:cNvPr id="14" name="Flowchart: Document 13"/>
          <p:cNvSpPr/>
          <p:nvPr/>
        </p:nvSpPr>
        <p:spPr>
          <a:xfrm>
            <a:off x="2756258" y="3645491"/>
            <a:ext cx="1206481" cy="843116"/>
          </a:xfrm>
          <a:prstGeom prst="flowChartDocument">
            <a:avLst/>
          </a:prstGeom>
        </p:spPr>
        <p:style>
          <a:lnRef idx="2">
            <a:schemeClr val="accent1"/>
          </a:lnRef>
          <a:fillRef idx="1">
            <a:schemeClr val="lt1"/>
          </a:fillRef>
          <a:effectRef idx="0">
            <a:schemeClr val="accent1"/>
          </a:effectRef>
          <a:fontRef idx="minor">
            <a:schemeClr val="dk1"/>
          </a:fontRef>
        </p:style>
        <p:txBody>
          <a:bodyPr lIns="121909" tIns="60955" rIns="121909" bIns="60955" rtlCol="0" anchor="ctr"/>
          <a:lstStyle/>
          <a:p>
            <a:pPr algn="ctr"/>
            <a:r>
              <a:rPr lang="en-GB" sz="1333" b="1" dirty="0">
                <a:solidFill>
                  <a:prstClr val="black"/>
                </a:solidFill>
              </a:rPr>
              <a:t>Self Care</a:t>
            </a:r>
          </a:p>
        </p:txBody>
      </p:sp>
      <p:sp>
        <p:nvSpPr>
          <p:cNvPr id="15" name="Flowchart: Document 14"/>
          <p:cNvSpPr/>
          <p:nvPr/>
        </p:nvSpPr>
        <p:spPr>
          <a:xfrm>
            <a:off x="6775798" y="5103099"/>
            <a:ext cx="1420389" cy="767143"/>
          </a:xfrm>
          <a:prstGeom prst="flowChartDocumen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333" b="1" dirty="0">
                <a:solidFill>
                  <a:prstClr val="black"/>
                </a:solidFill>
              </a:rPr>
              <a:t>Asset based approach </a:t>
            </a:r>
          </a:p>
        </p:txBody>
      </p:sp>
    </p:spTree>
    <p:extLst>
      <p:ext uri="{BB962C8B-B14F-4D97-AF65-F5344CB8AC3E}">
        <p14:creationId xmlns:p14="http://schemas.microsoft.com/office/powerpoint/2010/main" val="2440694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2006" y="204104"/>
            <a:ext cx="9644951" cy="825048"/>
          </a:xfrm>
        </p:spPr>
        <p:txBody>
          <a:bodyPr>
            <a:normAutofit/>
          </a:bodyPr>
          <a:lstStyle/>
          <a:p>
            <a:r>
              <a:rPr lang="en-GB" b="1" dirty="0" smtClean="0"/>
              <a:t>       VCSE role – part of the ‘system’</a:t>
            </a:r>
            <a:endParaRPr lang="en-GB" b="1" dirty="0"/>
          </a:p>
        </p:txBody>
      </p:sp>
      <p:pic>
        <p:nvPicPr>
          <p:cNvPr id="3" name="Picture 2"/>
          <p:cNvPicPr>
            <a:picLocks noChangeAspect="1"/>
          </p:cNvPicPr>
          <p:nvPr/>
        </p:nvPicPr>
        <p:blipFill>
          <a:blip r:embed="rId3"/>
          <a:stretch>
            <a:fillRect/>
          </a:stretch>
        </p:blipFill>
        <p:spPr>
          <a:xfrm>
            <a:off x="3734119" y="1538516"/>
            <a:ext cx="5076108" cy="4731656"/>
          </a:xfrm>
          <a:prstGeom prst="rect">
            <a:avLst/>
          </a:prstGeom>
        </p:spPr>
      </p:pic>
    </p:spTree>
    <p:extLst>
      <p:ext uri="{BB962C8B-B14F-4D97-AF65-F5344CB8AC3E}">
        <p14:creationId xmlns:p14="http://schemas.microsoft.com/office/powerpoint/2010/main" val="12921467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dirty="0" smtClean="0"/>
              <a:t>How would you like me to work with you?</a:t>
            </a:r>
            <a:endParaRPr lang="en-US" dirty="0"/>
          </a:p>
        </p:txBody>
      </p:sp>
      <p:sp>
        <p:nvSpPr>
          <p:cNvPr id="3" name="Content Placeholder 2"/>
          <p:cNvSpPr>
            <a:spLocks noGrp="1"/>
          </p:cNvSpPr>
          <p:nvPr>
            <p:ph idx="1"/>
          </p:nvPr>
        </p:nvSpPr>
        <p:spPr>
          <a:xfrm>
            <a:off x="838200" y="1457136"/>
            <a:ext cx="10515600" cy="4351338"/>
          </a:xfrm>
        </p:spPr>
        <p:txBody>
          <a:bodyPr>
            <a:normAutofit/>
          </a:bodyPr>
          <a:lstStyle/>
          <a:p>
            <a:pPr marL="0" indent="0">
              <a:buNone/>
            </a:pPr>
            <a:r>
              <a:rPr lang="en-US" dirty="0" smtClean="0"/>
              <a:t>Hot topics </a:t>
            </a:r>
          </a:p>
          <a:p>
            <a:pPr marL="0" indent="0">
              <a:buNone/>
            </a:pPr>
            <a:endParaRPr lang="en-US" dirty="0" smtClean="0"/>
          </a:p>
          <a:p>
            <a:pPr marL="0" indent="0">
              <a:buNone/>
            </a:pPr>
            <a:r>
              <a:rPr lang="en-US" dirty="0" smtClean="0"/>
              <a:t>How do the reps and I champion the work of VOCAL and the Sector?</a:t>
            </a:r>
          </a:p>
          <a:p>
            <a:pPr marL="0" indent="0">
              <a:buNone/>
            </a:pPr>
            <a:endParaRPr lang="en-US" dirty="0"/>
          </a:p>
          <a:p>
            <a:pPr marL="0" indent="0">
              <a:buNone/>
            </a:pPr>
            <a:r>
              <a:rPr lang="en-US" dirty="0" smtClean="0"/>
              <a:t>What do you need in terms to support? </a:t>
            </a:r>
          </a:p>
          <a:p>
            <a:pPr marL="0" indent="0">
              <a:buNone/>
            </a:pPr>
            <a:endParaRPr lang="en-US" dirty="0"/>
          </a:p>
          <a:p>
            <a:endParaRPr lang="en-US" dirty="0" smtClean="0"/>
          </a:p>
          <a:p>
            <a:endParaRPr lang="en-US" dirty="0"/>
          </a:p>
        </p:txBody>
      </p:sp>
    </p:spTree>
    <p:extLst>
      <p:ext uri="{BB962C8B-B14F-4D97-AF65-F5344CB8AC3E}">
        <p14:creationId xmlns:p14="http://schemas.microsoft.com/office/powerpoint/2010/main" val="1004913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377</Words>
  <Application>Microsoft Office PowerPoint</Application>
  <PresentationFormat>Widescreen</PresentationFormat>
  <Paragraphs>74</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Salford Together Partnerships Lead</vt:lpstr>
      <vt:lpstr>Partnerships Lead </vt:lpstr>
      <vt:lpstr>Working together to integrate care in Salford </vt:lpstr>
      <vt:lpstr>       Transformation of Health and Social Care  in Salford</vt:lpstr>
      <vt:lpstr>       Driven by design principles</vt:lpstr>
      <vt:lpstr>       VCSE role – part of the ‘system’</vt:lpstr>
      <vt:lpstr>How would you like me to work with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Salford Together Partnerships Lead</dc:title>
  <dc:creator>Bruce Poole</dc:creator>
  <cp:lastModifiedBy>Ashley Chapman</cp:lastModifiedBy>
  <cp:revision>17</cp:revision>
  <cp:lastPrinted>2018-06-27T08:08:04Z</cp:lastPrinted>
  <dcterms:created xsi:type="dcterms:W3CDTF">2018-06-25T13:51:18Z</dcterms:created>
  <dcterms:modified xsi:type="dcterms:W3CDTF">2018-07-24T08:23:47Z</dcterms:modified>
</cp:coreProperties>
</file>